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3" r:id="rId7"/>
    <p:sldId id="262" r:id="rId8"/>
    <p:sldId id="261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3" d="100"/>
          <a:sy n="83" d="100"/>
        </p:scale>
        <p:origin x="68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4553138-E63E-42C6-A04C-FAA6998B36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8966EC0D-68ED-4EA8-BAFF-7CBB776A82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AC0F5BD-D88F-44D1-81D0-0B6FE9B938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251D5-A3ED-4ACE-8453-6520E19007CD}" type="datetimeFigureOut">
              <a:rPr lang="fr-FR" smtClean="0"/>
              <a:t>12/12/2020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DDDD8F3-2438-43AA-A1F4-1E21CAD501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B88F0B9-77A3-46C3-AD22-9D1FB4CA05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69AA5-399C-4F3D-BE3D-2E78002A376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701139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DEBF094-AE0F-4559-AAB3-08B17D455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9B64C9C7-B6FC-4B70-90D1-0ECFB22AFE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0E581D6-088E-45F8-832E-338C7A675A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251D5-A3ED-4ACE-8453-6520E19007CD}" type="datetimeFigureOut">
              <a:rPr lang="fr-FR" smtClean="0"/>
              <a:t>12/12/2020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6FBA8FB-8A55-45D9-B27E-7DE72E4BC0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A0D92E2-27AA-4255-9F29-DAD527113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69AA5-399C-4F3D-BE3D-2E78002A376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859499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1ACA4AE4-01D7-4641-B865-08DA4BABF3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7EBDB37C-C0DD-4299-8330-C53490B558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113FDA0-A991-4B52-A996-9C3A00425A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251D5-A3ED-4ACE-8453-6520E19007CD}" type="datetimeFigureOut">
              <a:rPr lang="fr-FR" smtClean="0"/>
              <a:t>12/12/2020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88D93A2-D7FF-43B0-8F6E-D87E42894E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0D9B548-19D3-43D6-AB9B-9EE2A823F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69AA5-399C-4F3D-BE3D-2E78002A376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422597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21D77C7-4752-48ED-85F6-75A0C205B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A6E8B77-57FD-43B9-A2E7-5B3249BE87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DB735A1-0045-4564-A521-4482AC1245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251D5-A3ED-4ACE-8453-6520E19007CD}" type="datetimeFigureOut">
              <a:rPr lang="fr-FR" smtClean="0"/>
              <a:t>12/12/2020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7F0AC7C-D73F-4B2C-8A8C-679A8426FC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704EAE5-7173-43B6-B92F-71A42CF81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69AA5-399C-4F3D-BE3D-2E78002A376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197560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993E908-851B-4595-AB87-A7C8CF132F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B0120E0-4044-42E5-8A4F-822D45D407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FFC4383-A24D-43F3-99BB-D62293007E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251D5-A3ED-4ACE-8453-6520E19007CD}" type="datetimeFigureOut">
              <a:rPr lang="fr-FR" smtClean="0"/>
              <a:t>12/12/2020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507476A-BBC6-4B6E-883C-76E41F7A59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D006829-2682-44C8-8DD4-2F40DA2E2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69AA5-399C-4F3D-BE3D-2E78002A376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705534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9001C8A-53AF-4687-B25A-95D48293D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1AF88A9-CF78-43E6-B039-B0F085F6E4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5A924ECC-2EAD-4595-AEFE-653CD1A039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A42D624-346A-4589-9BA2-33BC4D8650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251D5-A3ED-4ACE-8453-6520E19007CD}" type="datetimeFigureOut">
              <a:rPr lang="fr-FR" smtClean="0"/>
              <a:t>12/12/2020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822C280-B65F-4E38-8AAA-A2CA4888FE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A5B4CC8-9324-4AB0-BE79-146AD8F6F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69AA5-399C-4F3D-BE3D-2E78002A376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843659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8156B5D-759C-43EE-B6FB-B21838E8B8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7718B1E-A11F-4676-820C-B74364C5B9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4F700355-053C-43C5-9C73-42D12F9499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60B444B6-7877-4CC6-A9E7-82FF1D84599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C08D8734-FA86-4C58-87B9-018BE68D684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2306D514-0999-4FDF-894B-28AD9E42DB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251D5-A3ED-4ACE-8453-6520E19007CD}" type="datetimeFigureOut">
              <a:rPr lang="fr-FR" smtClean="0"/>
              <a:t>12/12/2020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7BD98B56-51F9-47AB-9E01-7D27769C2E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47762096-7EB7-4FAE-96AC-EC8D2FC141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69AA5-399C-4F3D-BE3D-2E78002A376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763912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26665F-F21B-43F9-90AD-D15AF5486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05A12A5E-D147-459A-8A9D-B435E82B0D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251D5-A3ED-4ACE-8453-6520E19007CD}" type="datetimeFigureOut">
              <a:rPr lang="fr-FR" smtClean="0"/>
              <a:t>12/12/2020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34941E2F-AF83-4EF3-AAF6-62AB85288A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AF609A1-EBC5-4F60-AE50-C4977ABC6B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69AA5-399C-4F3D-BE3D-2E78002A376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964956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1FECFF6B-D442-4034-9D03-B0DB3CD37C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251D5-A3ED-4ACE-8453-6520E19007CD}" type="datetimeFigureOut">
              <a:rPr lang="fr-FR" smtClean="0"/>
              <a:t>12/12/2020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3634B58E-73E1-4C13-AE2C-4356393F6E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C264ACD-3CE3-497E-803A-8A02539C1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69AA5-399C-4F3D-BE3D-2E78002A376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499905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AA8FA01-985C-4722-A871-9D7F8E3E7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89581EC-3C14-4530-816D-5DC68579FE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BCA9793-3568-4645-9571-D0A8161C5A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6BDD8398-2849-4C99-A42C-2131E5BCA0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251D5-A3ED-4ACE-8453-6520E19007CD}" type="datetimeFigureOut">
              <a:rPr lang="fr-FR" smtClean="0"/>
              <a:t>12/12/2020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957F0D21-3020-4907-A1E9-8C7DB92719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8D5DE5F-206D-43B9-B380-DE83ADC61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69AA5-399C-4F3D-BE3D-2E78002A376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958965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48DF78D-75C1-4FAC-B9E6-7B0884FE0D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0439A191-5E89-4B0C-84FA-7BE911EC0BE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634E0B39-C517-4969-A428-44559FFF48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31AD433F-9ADB-486B-92DF-A23F54E3D3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251D5-A3ED-4ACE-8453-6520E19007CD}" type="datetimeFigureOut">
              <a:rPr lang="fr-FR" smtClean="0"/>
              <a:t>12/12/2020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87C56AE8-ACD1-4440-A15E-B0EA00A525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CB77490-E535-4B7B-9D80-077CD587C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69AA5-399C-4F3D-BE3D-2E78002A376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420404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CF9C230C-1BF2-4849-816F-E62295331D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185473B-4FA8-4D35-A49A-1ED6C83104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3871E0A-E601-44CD-823F-5DCEFEE3F0D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C251D5-A3ED-4ACE-8453-6520E19007CD}" type="datetimeFigureOut">
              <a:rPr lang="fr-FR" smtClean="0"/>
              <a:t>12/12/2020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4C34BDC-7819-42AE-9D03-24BD5635DA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C121BD0-CE01-4889-B31E-C783BC0EB2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969AA5-399C-4F3D-BE3D-2E78002A376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920815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17517EF-BD4D-4055-BDB4-A322C53568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0ADDB668-2CA4-4D2B-9C34-3487CA33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553" y="304802"/>
            <a:ext cx="11097349" cy="1573149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568BC19-F052-4108-93E1-6A3D1DEC0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4784" y="764424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5FD337D-4D6B-4C8B-B6F5-121097E09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126032" y="1067264"/>
            <a:ext cx="1021458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0C6B2ABA-C530-431F-88D2-1243484E25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00" y="2108199"/>
            <a:ext cx="7854950" cy="4583229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3C304ABD-E5E0-4BEB-8138-F339946142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4410" y="2810725"/>
            <a:ext cx="3031490" cy="3178175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C1AA6DA3-9AFD-4CFA-B1A9-20516D61E9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1690" y="405575"/>
            <a:ext cx="6430414" cy="1371600"/>
          </a:xfrm>
        </p:spPr>
        <p:txBody>
          <a:bodyPr anchor="ctr">
            <a:normAutofit/>
          </a:bodyPr>
          <a:lstStyle/>
          <a:p>
            <a:pPr algn="l"/>
            <a:r>
              <a:rPr lang="fr-FR" sz="4000"/>
              <a:t>High-</a:t>
            </a:r>
            <a:r>
              <a:rPr lang="en-GB" sz="4000"/>
              <a:t>energy</a:t>
            </a:r>
            <a:r>
              <a:rPr lang="fr-FR" sz="4000"/>
              <a:t> Journal Club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2A19106-9D99-43E0-A52C-73E58F4047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24796" y="498698"/>
            <a:ext cx="2893382" cy="1185353"/>
          </a:xfrm>
        </p:spPr>
        <p:txBody>
          <a:bodyPr anchor="ctr">
            <a:normAutofit/>
          </a:bodyPr>
          <a:lstStyle/>
          <a:p>
            <a:pPr algn="l"/>
            <a:r>
              <a:rPr lang="fr-FR" sz="1800"/>
              <a:t>Clément Pellouin – 14/12/2020</a:t>
            </a:r>
          </a:p>
        </p:txBody>
      </p:sp>
    </p:spTree>
    <p:extLst>
      <p:ext uri="{BB962C8B-B14F-4D97-AF65-F5344CB8AC3E}">
        <p14:creationId xmlns:p14="http://schemas.microsoft.com/office/powerpoint/2010/main" val="11097926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3A6B5751-E3BA-4818-A2C1-7AF77BC7A3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87375"/>
          </a:xfrm>
        </p:spPr>
        <p:txBody>
          <a:bodyPr>
            <a:noAutofit/>
          </a:bodyPr>
          <a:lstStyle/>
          <a:p>
            <a:r>
              <a:rPr lang="en-GB" sz="4000" b="1" dirty="0"/>
              <a:t>IV- The post-breakout structure</a:t>
            </a:r>
          </a:p>
        </p:txBody>
      </p:sp>
      <p:pic>
        <p:nvPicPr>
          <p:cNvPr id="5" name="Image 4" descr="Une image contenant texte, moniteur, lumière&#10;&#10;Description générée automatiquement">
            <a:extLst>
              <a:ext uri="{FF2B5EF4-FFF2-40B4-BE49-F238E27FC236}">
                <a16:creationId xmlns:a16="http://schemas.microsoft.com/office/drawing/2014/main" id="{A286CF94-05A5-4AC2-B34F-C3017D691D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82" y="952500"/>
            <a:ext cx="5645967" cy="3817262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A94C3D87-552A-48A4-8CD9-9F4B099EC13A}"/>
              </a:ext>
            </a:extLst>
          </p:cNvPr>
          <p:cNvSpPr txBox="1"/>
          <p:nvPr/>
        </p:nvSpPr>
        <p:spPr>
          <a:xfrm>
            <a:off x="6898165" y="887200"/>
            <a:ext cx="2974019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3 regions :</a:t>
            </a:r>
          </a:p>
          <a:p>
            <a:endParaRPr lang="en-GB" dirty="0"/>
          </a:p>
          <a:p>
            <a:pPr marL="285750" indent="-285750">
              <a:buFontTx/>
              <a:buChar char="-"/>
            </a:pPr>
            <a:r>
              <a:rPr lang="en-GB" dirty="0"/>
              <a:t>Core</a:t>
            </a:r>
          </a:p>
          <a:p>
            <a:pPr marL="285750" indent="-285750">
              <a:buFontTx/>
              <a:buChar char="-"/>
            </a:pPr>
            <a:endParaRPr lang="en-GB" dirty="0"/>
          </a:p>
          <a:p>
            <a:pPr marL="285750" indent="-285750">
              <a:buFontTx/>
              <a:buChar char="-"/>
            </a:pPr>
            <a:endParaRPr lang="en-GB" dirty="0"/>
          </a:p>
          <a:p>
            <a:pPr marL="285750" indent="-285750">
              <a:buFontTx/>
              <a:buChar char="-"/>
            </a:pPr>
            <a:endParaRPr lang="en-GB" dirty="0"/>
          </a:p>
          <a:p>
            <a:pPr marL="285750" indent="-285750">
              <a:buFontTx/>
              <a:buChar char="-"/>
            </a:pPr>
            <a:endParaRPr lang="en-GB" dirty="0"/>
          </a:p>
          <a:p>
            <a:pPr marL="285750" indent="-285750">
              <a:buFontTx/>
              <a:buChar char="-"/>
            </a:pPr>
            <a:r>
              <a:rPr lang="en-GB" dirty="0"/>
              <a:t>Cocoon</a:t>
            </a:r>
          </a:p>
          <a:p>
            <a:pPr marL="285750" indent="-285750">
              <a:buFontTx/>
              <a:buChar char="-"/>
            </a:pPr>
            <a:endParaRPr lang="en-GB" dirty="0"/>
          </a:p>
          <a:p>
            <a:pPr marL="285750" indent="-285750">
              <a:buFontTx/>
              <a:buChar char="-"/>
            </a:pPr>
            <a:endParaRPr lang="en-GB" dirty="0"/>
          </a:p>
          <a:p>
            <a:pPr marL="285750" indent="-285750">
              <a:buFontTx/>
              <a:buChar char="-"/>
            </a:pPr>
            <a:endParaRPr lang="en-GB" dirty="0"/>
          </a:p>
          <a:p>
            <a:pPr marL="285750" indent="-285750">
              <a:buFontTx/>
              <a:buChar char="-"/>
            </a:pPr>
            <a:endParaRPr lang="en-GB" dirty="0"/>
          </a:p>
          <a:p>
            <a:pPr marL="285750" indent="-285750">
              <a:buFontTx/>
              <a:buChar char="-"/>
            </a:pPr>
            <a:endParaRPr lang="en-GB" dirty="0"/>
          </a:p>
          <a:p>
            <a:pPr marL="285750" indent="-285750">
              <a:buFontTx/>
              <a:buChar char="-"/>
            </a:pPr>
            <a:endParaRPr lang="en-GB" dirty="0"/>
          </a:p>
          <a:p>
            <a:pPr marL="285750" indent="-285750">
              <a:buFontTx/>
              <a:buChar char="-"/>
            </a:pPr>
            <a:r>
              <a:rPr lang="en-GB" dirty="0"/>
              <a:t>Jet-Cocoon Interface (JCI)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DA13C90A-1CB5-475D-8942-B68BC5723168}"/>
              </a:ext>
            </a:extLst>
          </p:cNvPr>
          <p:cNvSpPr txBox="1"/>
          <p:nvPr/>
        </p:nvSpPr>
        <p:spPr>
          <a:xfrm>
            <a:off x="7238986" y="1730594"/>
            <a:ext cx="22993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GB" dirty="0"/>
              <a:t>ultra-relativistic:</a:t>
            </a:r>
          </a:p>
          <a:p>
            <a:pPr marL="285750" indent="-285750">
              <a:buFontTx/>
              <a:buChar char="-"/>
            </a:pPr>
            <a:endParaRPr lang="en-GB" dirty="0"/>
          </a:p>
          <a:p>
            <a:pPr marL="285750" indent="-285750">
              <a:buFontTx/>
              <a:buChar char="-"/>
            </a:pPr>
            <a:r>
              <a:rPr lang="en-GB" dirty="0"/>
              <a:t>narrow core angle: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FC03CB80-C730-4885-A6AC-75CDB2401496}"/>
                  </a:ext>
                </a:extLst>
              </p:cNvPr>
              <p:cNvSpPr txBox="1"/>
              <p:nvPr/>
            </p:nvSpPr>
            <p:spPr>
              <a:xfrm>
                <a:off x="9538303" y="1730594"/>
                <a:ext cx="1507977" cy="6932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∞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≥</m:t>
                    </m:r>
                    <m:f>
                      <m:f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den>
                    </m:f>
                  </m:oMath>
                </a14:m>
                <a:r>
                  <a:rPr lang="fr-FR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∞,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endParaRPr lang="fr-FR" b="0" dirty="0"/>
              </a:p>
              <a:p>
                <a:endParaRPr lang="en-GB" dirty="0"/>
              </a:p>
            </p:txBody>
          </p:sp>
        </mc:Choice>
        <mc:Fallback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FC03CB80-C730-4885-A6AC-75CDB24014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8303" y="1730594"/>
                <a:ext cx="1507977" cy="693203"/>
              </a:xfrm>
              <a:prstGeom prst="rect">
                <a:avLst/>
              </a:prstGeom>
              <a:blipFill>
                <a:blip r:embed="rId3"/>
                <a:stretch>
                  <a:fillRect l="-404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D6721C25-96E7-4981-BBC0-608E4D4F92D2}"/>
                  </a:ext>
                </a:extLst>
              </p:cNvPr>
              <p:cNvSpPr txBox="1"/>
              <p:nvPr/>
            </p:nvSpPr>
            <p:spPr>
              <a:xfrm>
                <a:off x="9534833" y="2146638"/>
                <a:ext cx="1815497" cy="62235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− </m:t>
                          </m:r>
                          <m:f>
                            <m:f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den>
                          </m:f>
                        </m:e>
                      </m:d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,0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D6721C25-96E7-4981-BBC0-608E4D4F92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4833" y="2146638"/>
                <a:ext cx="1815497" cy="62235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ZoneTexte 9">
            <a:extLst>
              <a:ext uri="{FF2B5EF4-FFF2-40B4-BE49-F238E27FC236}">
                <a16:creationId xmlns:a16="http://schemas.microsoft.com/office/drawing/2014/main" id="{58433058-4F06-4AC6-B03B-ACA1D739FA01}"/>
              </a:ext>
            </a:extLst>
          </p:cNvPr>
          <p:cNvSpPr txBox="1"/>
          <p:nvPr/>
        </p:nvSpPr>
        <p:spPr>
          <a:xfrm>
            <a:off x="7238986" y="3122906"/>
            <a:ext cx="229931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GB" dirty="0" err="1"/>
              <a:t>newtonian</a:t>
            </a:r>
            <a:r>
              <a:rPr lang="en-GB" dirty="0"/>
              <a:t>:</a:t>
            </a:r>
          </a:p>
          <a:p>
            <a:pPr marL="285750" indent="-285750">
              <a:buFontTx/>
              <a:buChar char="-"/>
            </a:pPr>
            <a:endParaRPr lang="en-GB" dirty="0"/>
          </a:p>
          <a:p>
            <a:pPr marL="285750" indent="-285750">
              <a:buFontTx/>
              <a:buChar char="-"/>
            </a:pPr>
            <a:r>
              <a:rPr lang="en-GB" dirty="0"/>
              <a:t>large angles:</a:t>
            </a:r>
          </a:p>
          <a:p>
            <a:pPr marL="285750" indent="-285750">
              <a:buFontTx/>
              <a:buChar char="-"/>
            </a:pPr>
            <a:endParaRPr lang="en-GB" dirty="0"/>
          </a:p>
          <a:p>
            <a:pPr marL="285750" indent="-285750">
              <a:buFontTx/>
              <a:buChar char="-"/>
            </a:pPr>
            <a:r>
              <a:rPr lang="en-GB" dirty="0"/>
              <a:t>Energy: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C32E335B-77B1-45E6-ADAF-2B2EFD6364B7}"/>
                  </a:ext>
                </a:extLst>
              </p:cNvPr>
              <p:cNvSpPr txBox="1"/>
              <p:nvPr/>
            </p:nvSpPr>
            <p:spPr>
              <a:xfrm>
                <a:off x="9270867" y="3147505"/>
                <a:ext cx="1232645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≤3</m:t>
                      </m:r>
                    </m:oMath>
                  </m:oMathPara>
                </a14:m>
                <a:endParaRPr lang="fr-FR" b="0" dirty="0"/>
              </a:p>
              <a:p>
                <a:endParaRPr lang="en-GB" dirty="0"/>
              </a:p>
            </p:txBody>
          </p:sp>
        </mc:Choice>
        <mc:Fallback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C32E335B-77B1-45E6-ADAF-2B2EFD6364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0867" y="3147505"/>
                <a:ext cx="1232645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ZoneTexte 13">
                <a:extLst>
                  <a:ext uri="{FF2B5EF4-FFF2-40B4-BE49-F238E27FC236}">
                    <a16:creationId xmlns:a16="http://schemas.microsoft.com/office/drawing/2014/main" id="{D00375BF-20C8-4094-8B4D-C244E1356456}"/>
                  </a:ext>
                </a:extLst>
              </p:cNvPr>
              <p:cNvSpPr txBox="1"/>
              <p:nvPr/>
            </p:nvSpPr>
            <p:spPr>
              <a:xfrm>
                <a:off x="9534833" y="3727557"/>
                <a:ext cx="17418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≃0.3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𝑟𝑎𝑑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14" name="ZoneTexte 13">
                <a:extLst>
                  <a:ext uri="{FF2B5EF4-FFF2-40B4-BE49-F238E27FC236}">
                    <a16:creationId xmlns:a16="http://schemas.microsoft.com/office/drawing/2014/main" id="{D00375BF-20C8-4094-8B4D-C244E13564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4833" y="3727557"/>
                <a:ext cx="1741823" cy="276999"/>
              </a:xfrm>
              <a:prstGeom prst="rect">
                <a:avLst/>
              </a:prstGeom>
              <a:blipFill>
                <a:blip r:embed="rId6"/>
                <a:stretch>
                  <a:fillRect l="-2448" r="-2797" b="-1087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ZoneTexte 14">
                <a:extLst>
                  <a:ext uri="{FF2B5EF4-FFF2-40B4-BE49-F238E27FC236}">
                    <a16:creationId xmlns:a16="http://schemas.microsoft.com/office/drawing/2014/main" id="{2BA4F54F-FFA0-437C-880B-3AD838E251AF}"/>
                  </a:ext>
                </a:extLst>
              </p:cNvPr>
              <p:cNvSpPr txBox="1"/>
              <p:nvPr/>
            </p:nvSpPr>
            <p:spPr>
              <a:xfrm>
                <a:off x="9534833" y="4299212"/>
                <a:ext cx="985783" cy="2993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≃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fr-FR" b="0" i="0" smtClean="0">
                            <a:latin typeface="Cambria Math" panose="02040503050406030204" pitchFamily="18" charset="0"/>
                          </a:rPr>
                          <m:t>L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GB" dirty="0"/>
                  <a:t> </a:t>
                </a:r>
              </a:p>
            </p:txBody>
          </p:sp>
        </mc:Choice>
        <mc:Fallback>
          <p:sp>
            <p:nvSpPr>
              <p:cNvPr id="15" name="ZoneTexte 14">
                <a:extLst>
                  <a:ext uri="{FF2B5EF4-FFF2-40B4-BE49-F238E27FC236}">
                    <a16:creationId xmlns:a16="http://schemas.microsoft.com/office/drawing/2014/main" id="{2BA4F54F-FFA0-437C-880B-3AD838E251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4833" y="4299212"/>
                <a:ext cx="985783" cy="299313"/>
              </a:xfrm>
              <a:prstGeom prst="rect">
                <a:avLst/>
              </a:prstGeom>
              <a:blipFill>
                <a:blip r:embed="rId7"/>
                <a:stretch>
                  <a:fillRect l="-8025" b="-2653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ZoneTexte 15">
            <a:extLst>
              <a:ext uri="{FF2B5EF4-FFF2-40B4-BE49-F238E27FC236}">
                <a16:creationId xmlns:a16="http://schemas.microsoft.com/office/drawing/2014/main" id="{23E2CCEF-B15A-4D07-A75F-6C28AE29B319}"/>
              </a:ext>
            </a:extLst>
          </p:cNvPr>
          <p:cNvSpPr txBox="1"/>
          <p:nvPr/>
        </p:nvSpPr>
        <p:spPr>
          <a:xfrm>
            <a:off x="7235516" y="5069216"/>
            <a:ext cx="25387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GB" dirty="0"/>
              <a:t>mildly relativistic</a:t>
            </a:r>
          </a:p>
          <a:p>
            <a:pPr marL="285750" indent="-285750">
              <a:buFontTx/>
              <a:buChar char="-"/>
            </a:pPr>
            <a:endParaRPr lang="en-GB" dirty="0"/>
          </a:p>
          <a:p>
            <a:pPr marL="285750" indent="-285750">
              <a:buFontTx/>
              <a:buChar char="-"/>
            </a:pPr>
            <a:r>
              <a:rPr lang="en-GB" dirty="0"/>
              <a:t>intermediate angles: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AFA7BC34-8815-412B-9CA2-41DAABC9E21A}"/>
                  </a:ext>
                </a:extLst>
              </p:cNvPr>
              <p:cNvSpPr txBox="1"/>
              <p:nvPr/>
            </p:nvSpPr>
            <p:spPr>
              <a:xfrm>
                <a:off x="9774315" y="5615897"/>
                <a:ext cx="1203406" cy="2993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AFA7BC34-8815-412B-9CA2-41DAABC9E2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74315" y="5615897"/>
                <a:ext cx="1203406" cy="299313"/>
              </a:xfrm>
              <a:prstGeom prst="rect">
                <a:avLst/>
              </a:prstGeom>
              <a:blipFill>
                <a:blip r:embed="rId8"/>
                <a:stretch>
                  <a:fillRect l="-4040" b="-2653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ZoneTexte 17">
                <a:extLst>
                  <a:ext uri="{FF2B5EF4-FFF2-40B4-BE49-F238E27FC236}">
                    <a16:creationId xmlns:a16="http://schemas.microsoft.com/office/drawing/2014/main" id="{7E310512-A615-4728-A6BD-26606F264D22}"/>
                  </a:ext>
                </a:extLst>
              </p:cNvPr>
              <p:cNvSpPr txBox="1"/>
              <p:nvPr/>
            </p:nvSpPr>
            <p:spPr>
              <a:xfrm>
                <a:off x="568170" y="4769762"/>
                <a:ext cx="107292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</p:txBody>
          </p:sp>
        </mc:Choice>
        <mc:Fallback>
          <p:sp>
            <p:nvSpPr>
              <p:cNvPr id="18" name="ZoneTexte 17">
                <a:extLst>
                  <a:ext uri="{FF2B5EF4-FFF2-40B4-BE49-F238E27FC236}">
                    <a16:creationId xmlns:a16="http://schemas.microsoft.com/office/drawing/2014/main" id="{7E310512-A615-4728-A6BD-26606F264D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170" y="4769762"/>
                <a:ext cx="1072921" cy="276999"/>
              </a:xfrm>
              <a:prstGeom prst="rect">
                <a:avLst/>
              </a:prstGeom>
              <a:blipFill>
                <a:blip r:embed="rId9"/>
                <a:stretch>
                  <a:fillRect l="-4545" r="-1705" b="-1521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EC1CB9B8-AFA2-4245-8210-3A99E777EE42}"/>
                  </a:ext>
                </a:extLst>
              </p:cNvPr>
              <p:cNvSpPr txBox="1"/>
              <p:nvPr/>
            </p:nvSpPr>
            <p:spPr>
              <a:xfrm>
                <a:off x="568170" y="5207480"/>
                <a:ext cx="1560299" cy="2993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𝐽𝐶𝐼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≃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EC1CB9B8-AFA2-4245-8210-3A99E777EE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170" y="5207480"/>
                <a:ext cx="1560299" cy="299313"/>
              </a:xfrm>
              <a:prstGeom prst="rect">
                <a:avLst/>
              </a:prstGeom>
              <a:blipFill>
                <a:blip r:embed="rId10"/>
                <a:stretch>
                  <a:fillRect l="-3125" r="-3125" b="-2653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ZoneTexte 19">
                <a:extLst>
                  <a:ext uri="{FF2B5EF4-FFF2-40B4-BE49-F238E27FC236}">
                    <a16:creationId xmlns:a16="http://schemas.microsoft.com/office/drawing/2014/main" id="{60ACCAF1-F73E-4CE0-A4E4-AF8B5CA511FC}"/>
                  </a:ext>
                </a:extLst>
              </p:cNvPr>
              <p:cNvSpPr txBox="1"/>
              <p:nvPr/>
            </p:nvSpPr>
            <p:spPr>
              <a:xfrm>
                <a:off x="568170" y="5699803"/>
                <a:ext cx="1137234" cy="2993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/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20" name="ZoneTexte 19">
                <a:extLst>
                  <a:ext uri="{FF2B5EF4-FFF2-40B4-BE49-F238E27FC236}">
                    <a16:creationId xmlns:a16="http://schemas.microsoft.com/office/drawing/2014/main" id="{60ACCAF1-F73E-4CE0-A4E4-AF8B5CA511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170" y="5699803"/>
                <a:ext cx="1137234" cy="299313"/>
              </a:xfrm>
              <a:prstGeom prst="rect">
                <a:avLst/>
              </a:prstGeom>
              <a:blipFill>
                <a:blip r:embed="rId11"/>
                <a:stretch>
                  <a:fillRect l="-4813" r="-4278" b="-2653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ZoneTexte 20">
            <a:extLst>
              <a:ext uri="{FF2B5EF4-FFF2-40B4-BE49-F238E27FC236}">
                <a16:creationId xmlns:a16="http://schemas.microsoft.com/office/drawing/2014/main" id="{88F7DD3F-C092-4FDA-BC95-72E2EE6265D6}"/>
              </a:ext>
            </a:extLst>
          </p:cNvPr>
          <p:cNvSpPr txBox="1"/>
          <p:nvPr/>
        </p:nvSpPr>
        <p:spPr>
          <a:xfrm>
            <a:off x="1775319" y="5637211"/>
            <a:ext cx="2840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: mixing parameter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C12604A5-79CB-416A-97CC-A58C1A0B54BC}"/>
              </a:ext>
            </a:extLst>
          </p:cNvPr>
          <p:cNvSpPr txBox="1"/>
          <p:nvPr/>
        </p:nvSpPr>
        <p:spPr>
          <a:xfrm>
            <a:off x="503857" y="6101056"/>
            <a:ext cx="1137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In the JCI,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ZoneTexte 22">
                <a:extLst>
                  <a:ext uri="{FF2B5EF4-FFF2-40B4-BE49-F238E27FC236}">
                    <a16:creationId xmlns:a16="http://schemas.microsoft.com/office/drawing/2014/main" id="{D7605E1E-C177-48A5-B01C-CFF451CC30D0}"/>
                  </a:ext>
                </a:extLst>
              </p:cNvPr>
              <p:cNvSpPr txBox="1"/>
              <p:nvPr/>
            </p:nvSpPr>
            <p:spPr>
              <a:xfrm>
                <a:off x="1775319" y="6134014"/>
                <a:ext cx="1108637" cy="2902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𝑖𝑠𝑜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∝</m:t>
                      </m:r>
                      <m:sSup>
                        <m:sSup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sup>
                      </m:sSup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23" name="ZoneTexte 22">
                <a:extLst>
                  <a:ext uri="{FF2B5EF4-FFF2-40B4-BE49-F238E27FC236}">
                    <a16:creationId xmlns:a16="http://schemas.microsoft.com/office/drawing/2014/main" id="{D7605E1E-C177-48A5-B01C-CFF451CC30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5319" y="6134014"/>
                <a:ext cx="1108637" cy="290208"/>
              </a:xfrm>
              <a:prstGeom prst="rect">
                <a:avLst/>
              </a:prstGeom>
              <a:blipFill>
                <a:blip r:embed="rId12"/>
                <a:stretch>
                  <a:fillRect l="-4396" t="-2083" r="-2198" b="-1875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ZoneTexte 23">
                <a:extLst>
                  <a:ext uri="{FF2B5EF4-FFF2-40B4-BE49-F238E27FC236}">
                    <a16:creationId xmlns:a16="http://schemas.microsoft.com/office/drawing/2014/main" id="{04AF94A8-7404-442E-9F63-510C7E68D6F5}"/>
                  </a:ext>
                </a:extLst>
              </p:cNvPr>
              <p:cNvSpPr txBox="1"/>
              <p:nvPr/>
            </p:nvSpPr>
            <p:spPr>
              <a:xfrm>
                <a:off x="2953871" y="6147223"/>
                <a:ext cx="102322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24" name="ZoneTexte 23">
                <a:extLst>
                  <a:ext uri="{FF2B5EF4-FFF2-40B4-BE49-F238E27FC236}">
                    <a16:creationId xmlns:a16="http://schemas.microsoft.com/office/drawing/2014/main" id="{04AF94A8-7404-442E-9F63-510C7E68D6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3871" y="6147223"/>
                <a:ext cx="1023229" cy="276999"/>
              </a:xfrm>
              <a:prstGeom prst="rect">
                <a:avLst/>
              </a:prstGeom>
              <a:blipFill>
                <a:blip r:embed="rId13"/>
                <a:stretch>
                  <a:fillRect t="-2174" r="-8383" b="-3260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906070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E60B1D68-AE45-4D22-917F-9BDE0E1D0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1726" y="405004"/>
            <a:ext cx="6479713" cy="587375"/>
          </a:xfrm>
        </p:spPr>
        <p:txBody>
          <a:bodyPr>
            <a:noAutofit/>
          </a:bodyPr>
          <a:lstStyle/>
          <a:p>
            <a:r>
              <a:rPr lang="en-GB" sz="3200" b="1" dirty="0"/>
              <a:t>IV- The post-breakout structure (</a:t>
            </a:r>
            <a:r>
              <a:rPr lang="en-GB" sz="3200" b="1" dirty="0" err="1"/>
              <a:t>lGRBs</a:t>
            </a:r>
            <a:r>
              <a:rPr lang="en-GB" sz="3200" b="1" dirty="0"/>
              <a:t>)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10F08756-D5DF-4283-BB92-9C6EFF4E91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4928111" cy="6858000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D21BF633-1C36-480A-8FC1-70E7A867E1A6}"/>
              </a:ext>
            </a:extLst>
          </p:cNvPr>
          <p:cNvSpPr txBox="1"/>
          <p:nvPr/>
        </p:nvSpPr>
        <p:spPr>
          <a:xfrm>
            <a:off x="4928111" y="1419153"/>
            <a:ext cx="42602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Energy distribution of the first slice of matter that breaks out, at various times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D8624B77-39AC-4A64-B5C3-E8335D312CAA}"/>
              </a:ext>
            </a:extLst>
          </p:cNvPr>
          <p:cNvSpPr txBox="1"/>
          <p:nvPr/>
        </p:nvSpPr>
        <p:spPr>
          <a:xfrm>
            <a:off x="4928111" y="2902361"/>
            <a:ext cx="42602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Energy distribution of matter between R</a:t>
            </a:r>
            <a:r>
              <a:rPr lang="en-GB" baseline="-25000" dirty="0">
                <a:sym typeface="Wingdings 2" panose="05020102010507070707" pitchFamily="18" charset="2"/>
              </a:rPr>
              <a:t></a:t>
            </a:r>
            <a:r>
              <a:rPr lang="en-GB" dirty="0">
                <a:sym typeface="Wingdings 2" panose="05020102010507070707" pitchFamily="18" charset="2"/>
              </a:rPr>
              <a:t> and 2</a:t>
            </a:r>
            <a:r>
              <a:rPr lang="en-GB" dirty="0"/>
              <a:t> R</a:t>
            </a:r>
            <a:r>
              <a:rPr lang="en-GB" baseline="-25000" dirty="0">
                <a:sym typeface="Wingdings 2" panose="05020102010507070707" pitchFamily="18" charset="2"/>
              </a:rPr>
              <a:t></a:t>
            </a:r>
            <a:r>
              <a:rPr lang="en-GB" dirty="0">
                <a:sym typeface="Wingdings 2" panose="05020102010507070707" pitchFamily="18" charset="2"/>
              </a:rPr>
              <a:t> at various times</a:t>
            </a:r>
            <a:endParaRPr lang="en-GB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5AC33A9F-AC14-4DAC-BBB2-017197F8CBED}"/>
              </a:ext>
            </a:extLst>
          </p:cNvPr>
          <p:cNvSpPr txBox="1"/>
          <p:nvPr/>
        </p:nvSpPr>
        <p:spPr>
          <a:xfrm>
            <a:off x="4928110" y="4884729"/>
            <a:ext cx="42602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Overall energy distribution when the jet head reaches 10 R</a:t>
            </a:r>
            <a:r>
              <a:rPr lang="en-GB" baseline="-25000" dirty="0">
                <a:sym typeface="Wingdings 2" panose="05020102010507070707" pitchFamily="18" charset="2"/>
              </a:rPr>
              <a:t></a:t>
            </a:r>
            <a:r>
              <a:rPr lang="en-GB" dirty="0"/>
              <a:t>, for different models</a:t>
            </a:r>
          </a:p>
        </p:txBody>
      </p:sp>
    </p:spTree>
    <p:extLst>
      <p:ext uri="{BB962C8B-B14F-4D97-AF65-F5344CB8AC3E}">
        <p14:creationId xmlns:p14="http://schemas.microsoft.com/office/powerpoint/2010/main" val="16238489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E60B1D68-AE45-4D22-917F-9BDE0E1D0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87375"/>
          </a:xfrm>
        </p:spPr>
        <p:txBody>
          <a:bodyPr>
            <a:noAutofit/>
          </a:bodyPr>
          <a:lstStyle/>
          <a:p>
            <a:r>
              <a:rPr lang="en-GB" sz="3200" b="1" dirty="0"/>
              <a:t>IV- The post-breakout structure (</a:t>
            </a:r>
            <a:r>
              <a:rPr lang="en-GB" sz="3200" b="1" dirty="0" err="1"/>
              <a:t>lGRBs</a:t>
            </a:r>
            <a:r>
              <a:rPr lang="en-GB" sz="3200" b="1" dirty="0"/>
              <a:t>)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550AB561-2D9D-40FF-8E22-8097FC6EDA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5332" y="1635536"/>
            <a:ext cx="7111829" cy="4008964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348083D0-3EA1-4952-A538-382776F5BF72}"/>
              </a:ext>
            </a:extLst>
          </p:cNvPr>
          <p:cNvSpPr txBox="1"/>
          <p:nvPr/>
        </p:nvSpPr>
        <p:spPr>
          <a:xfrm>
            <a:off x="550416" y="1213500"/>
            <a:ext cx="5353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Is the post-breakout structure strongly asymmetric ?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07A485B5-1F75-45A9-91D7-CB651F7FDB8B}"/>
              </a:ext>
            </a:extLst>
          </p:cNvPr>
          <p:cNvSpPr txBox="1"/>
          <p:nvPr/>
        </p:nvSpPr>
        <p:spPr>
          <a:xfrm>
            <a:off x="3650201" y="5625047"/>
            <a:ext cx="4506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Energy distribution, sliced at different angles </a:t>
            </a:r>
            <a:r>
              <a:rPr lang="el-GR" i="1" dirty="0"/>
              <a:t>φ</a:t>
            </a:r>
            <a:endParaRPr lang="en-GB" i="1" dirty="0"/>
          </a:p>
        </p:txBody>
      </p:sp>
    </p:spTree>
    <p:extLst>
      <p:ext uri="{BB962C8B-B14F-4D97-AF65-F5344CB8AC3E}">
        <p14:creationId xmlns:p14="http://schemas.microsoft.com/office/powerpoint/2010/main" val="32190739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7F3CD990-87AF-4FEF-B8DF-0DF3884A1E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87375"/>
          </a:xfrm>
        </p:spPr>
        <p:txBody>
          <a:bodyPr>
            <a:noAutofit/>
          </a:bodyPr>
          <a:lstStyle/>
          <a:p>
            <a:r>
              <a:rPr lang="en-GB" sz="3200" b="1" dirty="0"/>
              <a:t>IV- The post-breakout structure (</a:t>
            </a:r>
            <a:r>
              <a:rPr lang="en-GB" sz="3200" b="1" dirty="0" err="1"/>
              <a:t>lGRBs</a:t>
            </a:r>
            <a:r>
              <a:rPr lang="en-GB" sz="3200" b="1" dirty="0"/>
              <a:t>)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02211EB0-DD36-4002-A1E0-253C0FFBFC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491" y="822437"/>
            <a:ext cx="3673158" cy="6035563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4A857E8E-8940-4272-861E-EE9167B06C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2095" y="1083348"/>
            <a:ext cx="5362008" cy="2151833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B281A7D2-DE17-460C-9271-5ABC67C1C8B7}"/>
              </a:ext>
            </a:extLst>
          </p:cNvPr>
          <p:cNvSpPr txBox="1"/>
          <p:nvPr/>
        </p:nvSpPr>
        <p:spPr>
          <a:xfrm>
            <a:off x="6048273" y="3253488"/>
            <a:ext cx="42701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Angular energy distribution at various times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51202705-97EB-4B6A-B491-E0622E285D1D}"/>
              </a:ext>
            </a:extLst>
          </p:cNvPr>
          <p:cNvSpPr txBox="1"/>
          <p:nvPr/>
        </p:nvSpPr>
        <p:spPr>
          <a:xfrm>
            <a:off x="5939160" y="6134470"/>
            <a:ext cx="4474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Angular energy distribution, different models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D46B1E8F-557F-4E46-95F6-415E0561DD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7822" y="3920329"/>
            <a:ext cx="5326281" cy="215183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7AA3E04A-583F-4B4F-9318-DD675CD2F837}"/>
              </a:ext>
            </a:extLst>
          </p:cNvPr>
          <p:cNvSpPr/>
          <p:nvPr/>
        </p:nvSpPr>
        <p:spPr>
          <a:xfrm>
            <a:off x="5397623" y="5921406"/>
            <a:ext cx="452761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89379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7F3CD990-87AF-4FEF-B8DF-0DF3884A1E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87375"/>
          </a:xfrm>
        </p:spPr>
        <p:txBody>
          <a:bodyPr>
            <a:noAutofit/>
          </a:bodyPr>
          <a:lstStyle/>
          <a:p>
            <a:r>
              <a:rPr lang="en-GB" sz="3200" b="1" dirty="0"/>
              <a:t>IV- The post-breakout structure (</a:t>
            </a:r>
            <a:r>
              <a:rPr lang="en-GB" sz="3200" b="1" dirty="0" err="1"/>
              <a:t>lGRBs</a:t>
            </a:r>
            <a:r>
              <a:rPr lang="en-GB" sz="3200" b="1" dirty="0"/>
              <a:t>)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02211EB0-DD36-4002-A1E0-253C0FFBFC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491" y="822437"/>
            <a:ext cx="3673158" cy="6035563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B281A7D2-DE17-460C-9271-5ABC67C1C8B7}"/>
              </a:ext>
            </a:extLst>
          </p:cNvPr>
          <p:cNvSpPr txBox="1"/>
          <p:nvPr/>
        </p:nvSpPr>
        <p:spPr>
          <a:xfrm>
            <a:off x="5950619" y="5188820"/>
            <a:ext cx="42701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Angular energy distribution at various times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F5A5861F-EC31-4099-BD76-EAE4B8AD8B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9710" y="2294699"/>
            <a:ext cx="5332175" cy="278419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B70119A-7D40-45FF-B555-3630E543E05E}"/>
              </a:ext>
            </a:extLst>
          </p:cNvPr>
          <p:cNvSpPr/>
          <p:nvPr/>
        </p:nvSpPr>
        <p:spPr>
          <a:xfrm>
            <a:off x="6027938" y="2294699"/>
            <a:ext cx="4554245" cy="933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30830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7F3CD990-87AF-4FEF-B8DF-0DF3884A1E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87375"/>
          </a:xfrm>
        </p:spPr>
        <p:txBody>
          <a:bodyPr>
            <a:noAutofit/>
          </a:bodyPr>
          <a:lstStyle/>
          <a:p>
            <a:r>
              <a:rPr lang="en-GB" sz="3200" b="1" dirty="0"/>
              <a:t>IV- The post-breakout structure (</a:t>
            </a:r>
            <a:r>
              <a:rPr lang="en-GB" sz="3200" b="1" dirty="0" err="1"/>
              <a:t>lGRBs</a:t>
            </a:r>
            <a:r>
              <a:rPr lang="en-GB" sz="3200" b="1" dirty="0"/>
              <a:t>)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02211EB0-DD36-4002-A1E0-253C0FFBFC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491" y="822437"/>
            <a:ext cx="3673158" cy="6035563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B281A7D2-DE17-460C-9271-5ABC67C1C8B7}"/>
              </a:ext>
            </a:extLst>
          </p:cNvPr>
          <p:cNvSpPr txBox="1"/>
          <p:nvPr/>
        </p:nvSpPr>
        <p:spPr>
          <a:xfrm>
            <a:off x="5710921" y="3639620"/>
            <a:ext cx="4944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The cocoon starts at the same angle for all models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26C33D1-A0A5-4DF9-92C4-DF65D87614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0981" y="811889"/>
            <a:ext cx="5284803" cy="2916962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0524A0A7-5088-4721-897C-E4A04A3F6E70}"/>
              </a:ext>
            </a:extLst>
          </p:cNvPr>
          <p:cNvSpPr txBox="1"/>
          <p:nvPr/>
        </p:nvSpPr>
        <p:spPr>
          <a:xfrm>
            <a:off x="5970074" y="6382931"/>
            <a:ext cx="4474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Fit at a given time, with 3 distinct components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A51DBC32-0F1D-462A-80EA-A534F9B732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9873" y="4159095"/>
            <a:ext cx="5315144" cy="2128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5915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3045F8F8-75D1-467B-81DC-627A363081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87375"/>
          </a:xfrm>
        </p:spPr>
        <p:txBody>
          <a:bodyPr>
            <a:noAutofit/>
          </a:bodyPr>
          <a:lstStyle/>
          <a:p>
            <a:r>
              <a:rPr lang="en-GB" sz="3200" b="1" dirty="0"/>
              <a:t>IV- The post-breakout structure (</a:t>
            </a:r>
            <a:r>
              <a:rPr lang="en-GB" sz="3200" b="1" dirty="0" err="1"/>
              <a:t>lGRBs</a:t>
            </a:r>
            <a:r>
              <a:rPr lang="en-GB" sz="3200" b="1" dirty="0"/>
              <a:t>)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A133DA12-680E-4D82-99CF-05259ACB2AA9}"/>
              </a:ext>
            </a:extLst>
          </p:cNvPr>
          <p:cNvSpPr txBox="1"/>
          <p:nvPr/>
        </p:nvSpPr>
        <p:spPr>
          <a:xfrm>
            <a:off x="1300420" y="4349944"/>
            <a:ext cx="4474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Fit at a given time, with 3 distinct components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89BCA4EF-0E1B-4E4E-B32B-E7103E751D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219" y="2126108"/>
            <a:ext cx="5315144" cy="212840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B65450E5-83ED-432B-A77A-1F48461A40F6}"/>
                  </a:ext>
                </a:extLst>
              </p:cNvPr>
              <p:cNvSpPr txBox="1"/>
              <p:nvPr/>
            </p:nvSpPr>
            <p:spPr>
              <a:xfrm>
                <a:off x="6374165" y="2302789"/>
                <a:ext cx="3443122" cy="17750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𝑖𝑠𝑜</m:t>
                          </m:r>
                        </m:sub>
                      </m:sSub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≃</m:t>
                      </m:r>
                      <m:d>
                        <m:dPr>
                          <m:begChr m:val="{"/>
                          <m:endChr m:val=""/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sSub>
                                <m:sSub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sSub>
                                <m:sSub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fr-FR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fr-FR" b="0" i="1" smtClean="0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fr-FR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fr-FR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𝜃</m:t>
                                              </m:r>
                                            </m:e>
                                            <m:sub>
                                              <m:r>
                                                <a:rPr lang="fr-FR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sup>
                              </m:sSup>
                            </m:e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sSub>
                                <m:sSub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fr-FR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b>
                                            <m:sSubPr>
                                              <m:ctrlPr>
                                                <a:rPr lang="fr-FR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fr-FR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𝜃</m:t>
                                              </m:r>
                                            </m:e>
                                            <m:sub>
                                              <m:r>
                                                <a:rPr lang="fr-FR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𝑐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fr-FR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fr-FR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𝜃</m:t>
                                              </m:r>
                                            </m:e>
                                            <m:sub>
                                              <m:r>
                                                <a:rPr lang="fr-FR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sup>
                              </m:sSup>
                              <m:sSubSup>
                                <m:sSubSup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/>
                                <m:sup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fr-FR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FR" b="0" i="1" smtClean="0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fr-FR" b="0" i="1" smtClean="0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sub>
                                      </m:sSub>
                                    </m:e>
                                  </m:d>
                                </m:sup>
                              </m:sSubSup>
                            </m:e>
                          </m:eqArr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B65450E5-83ED-432B-A77A-1F48461A40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4165" y="2302789"/>
                <a:ext cx="3443122" cy="177503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A326059A-C31A-4614-BEC9-D178933114E8}"/>
                  </a:ext>
                </a:extLst>
              </p:cNvPr>
              <p:cNvSpPr txBox="1"/>
              <p:nvPr/>
            </p:nvSpPr>
            <p:spPr>
              <a:xfrm>
                <a:off x="9923504" y="2224135"/>
                <a:ext cx="1795020" cy="3916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, if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A326059A-C31A-4614-BEC9-D178933114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23504" y="2224135"/>
                <a:ext cx="1795020" cy="391646"/>
              </a:xfrm>
              <a:prstGeom prst="rect">
                <a:avLst/>
              </a:prstGeom>
              <a:blipFill>
                <a:blip r:embed="rId4"/>
                <a:stretch>
                  <a:fillRect l="-3061" t="-7813" b="-2031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4A85EDC2-FEBA-4B91-9726-204548988A7D}"/>
                  </a:ext>
                </a:extLst>
              </p:cNvPr>
              <p:cNvSpPr txBox="1"/>
              <p:nvPr/>
            </p:nvSpPr>
            <p:spPr>
              <a:xfrm>
                <a:off x="9923504" y="2777806"/>
                <a:ext cx="1795020" cy="3950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dirty="0"/>
                  <a:t>,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j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4A85EDC2-FEBA-4B91-9726-204548988A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23504" y="2777806"/>
                <a:ext cx="1795020" cy="395045"/>
              </a:xfrm>
              <a:prstGeom prst="rect">
                <a:avLst/>
              </a:prstGeom>
              <a:blipFill>
                <a:blip r:embed="rId5"/>
                <a:stretch>
                  <a:fillRect l="-3061" t="-7813" b="-2031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6ABF66E3-77F1-4D88-A99F-6E86849D41D3}"/>
                  </a:ext>
                </a:extLst>
              </p:cNvPr>
              <p:cNvSpPr txBox="1"/>
              <p:nvPr/>
            </p:nvSpPr>
            <p:spPr>
              <a:xfrm>
                <a:off x="9923504" y="3492371"/>
                <a:ext cx="179502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dirty="0"/>
                  <a:t>,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c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endParaRPr lang="en-GB" dirty="0"/>
              </a:p>
            </p:txBody>
          </p:sp>
        </mc:Choice>
        <mc:Fallback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6ABF66E3-77F1-4D88-A99F-6E86849D41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23504" y="3492371"/>
                <a:ext cx="1795020" cy="369332"/>
              </a:xfrm>
              <a:prstGeom prst="rect">
                <a:avLst/>
              </a:prstGeom>
              <a:blipFill>
                <a:blip r:embed="rId6"/>
                <a:stretch>
                  <a:fillRect l="-3061" t="-10000" b="-2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442153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3C017F3B-8500-4A73-8731-3ECB5512E4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87375"/>
          </a:xfrm>
        </p:spPr>
        <p:txBody>
          <a:bodyPr>
            <a:noAutofit/>
          </a:bodyPr>
          <a:lstStyle/>
          <a:p>
            <a:r>
              <a:rPr lang="en-GB" sz="3200" b="1" dirty="0"/>
              <a:t>IV- The post-breakout structure (</a:t>
            </a:r>
            <a:r>
              <a:rPr lang="en-GB" sz="3200" b="1" dirty="0" err="1"/>
              <a:t>lGRBs</a:t>
            </a:r>
            <a:r>
              <a:rPr lang="en-GB" sz="3200" b="1" dirty="0"/>
              <a:t>)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0F586DCF-E7F7-460F-ADEE-8FD084AC0F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782" y="1577989"/>
            <a:ext cx="6211374" cy="417594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AA92CAA5-C82D-46AB-8F56-9BAEB74AF02D}"/>
                  </a:ext>
                </a:extLst>
              </p:cNvPr>
              <p:cNvSpPr txBox="1"/>
              <p:nvPr/>
            </p:nvSpPr>
            <p:spPr>
              <a:xfrm>
                <a:off x="7182034" y="2814221"/>
                <a:ext cx="3180807" cy="1025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</m:sSub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{"/>
                          <m:endChr m:val=""/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sSub>
                                <m:sSub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∞,</m:t>
                                  </m:r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e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sSub>
                                <m:sSub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∞,</m:t>
                                  </m:r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  <m:sSup>
                                <m:sSup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fr-FR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fr-FR" b="0" i="1" smtClean="0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fr-FR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fr-FR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𝜃</m:t>
                                              </m:r>
                                            </m:e>
                                            <m:sub>
                                              <m:r>
                                                <a:rPr lang="fr-FR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sub>
                                  </m:sSub>
                                </m:sup>
                              </m:sSup>
                            </m:e>
                          </m:eqArr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AA92CAA5-C82D-46AB-8F56-9BAEB74AF0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2034" y="2814221"/>
                <a:ext cx="3180807" cy="1025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AFAF6511-2F05-47CF-ACF8-F21FC78755DD}"/>
                  </a:ext>
                </a:extLst>
              </p:cNvPr>
              <p:cNvSpPr txBox="1"/>
              <p:nvPr/>
            </p:nvSpPr>
            <p:spPr>
              <a:xfrm>
                <a:off x="10562696" y="2739040"/>
                <a:ext cx="1795020" cy="3916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, if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AFAF6511-2F05-47CF-ACF8-F21FC78755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62696" y="2739040"/>
                <a:ext cx="1795020" cy="391646"/>
              </a:xfrm>
              <a:prstGeom prst="rect">
                <a:avLst/>
              </a:prstGeom>
              <a:blipFill>
                <a:blip r:embed="rId4"/>
                <a:stretch>
                  <a:fillRect l="-3061" t="-6154" b="-1846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1DECA01A-AF8C-40F3-AB24-0D84100E0054}"/>
                  </a:ext>
                </a:extLst>
              </p:cNvPr>
              <p:cNvSpPr txBox="1"/>
              <p:nvPr/>
            </p:nvSpPr>
            <p:spPr>
              <a:xfrm>
                <a:off x="10562696" y="3335669"/>
                <a:ext cx="1795020" cy="3916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, if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1DECA01A-AF8C-40F3-AB24-0D84100E00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62696" y="3335669"/>
                <a:ext cx="1795020" cy="391646"/>
              </a:xfrm>
              <a:prstGeom prst="rect">
                <a:avLst/>
              </a:prstGeom>
              <a:blipFill>
                <a:blip r:embed="rId5"/>
                <a:stretch>
                  <a:fillRect l="-3061" t="-6250" b="-2031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ZoneTexte 9">
            <a:extLst>
              <a:ext uri="{FF2B5EF4-FFF2-40B4-BE49-F238E27FC236}">
                <a16:creationId xmlns:a16="http://schemas.microsoft.com/office/drawing/2014/main" id="{6ED3BABE-6959-4DCE-9A90-0524A5DA6E3B}"/>
              </a:ext>
            </a:extLst>
          </p:cNvPr>
          <p:cNvSpPr txBox="1"/>
          <p:nvPr/>
        </p:nvSpPr>
        <p:spPr>
          <a:xfrm>
            <a:off x="7182034" y="4456590"/>
            <a:ext cx="3852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Pure angular structure until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1A74504E-6CA1-4C46-B3BC-49519C92D77A}"/>
                  </a:ext>
                </a:extLst>
              </p:cNvPr>
              <p:cNvSpPr txBox="1"/>
              <p:nvPr/>
            </p:nvSpPr>
            <p:spPr>
              <a:xfrm>
                <a:off x="9929228" y="4474345"/>
                <a:ext cx="86722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fr-FR" b="0" i="1" dirty="0" smtClean="0"/>
                        <m:t>θ</m:t>
                      </m:r>
                      <m:r>
                        <a:rPr lang="fr-FR" b="0" i="1" dirty="0" smtClean="0">
                          <a:latin typeface="Cambria Math" panose="02040503050406030204" pitchFamily="18" charset="0"/>
                        </a:rPr>
                        <m:t>∼20 °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1A74504E-6CA1-4C46-B3BC-49519C92D7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29228" y="4474345"/>
                <a:ext cx="867225" cy="276999"/>
              </a:xfrm>
              <a:prstGeom prst="rect">
                <a:avLst/>
              </a:prstGeom>
              <a:blipFill>
                <a:blip r:embed="rId6"/>
                <a:stretch>
                  <a:fillRect l="-6338" r="-5634" b="-888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687283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747FC702-2151-4278-8317-03F2695FEA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87375"/>
          </a:xfrm>
        </p:spPr>
        <p:txBody>
          <a:bodyPr>
            <a:noAutofit/>
          </a:bodyPr>
          <a:lstStyle/>
          <a:p>
            <a:r>
              <a:rPr lang="en-GB" sz="3200" b="1" dirty="0"/>
              <a:t>IV- The post-breakout structure (</a:t>
            </a:r>
            <a:r>
              <a:rPr lang="en-GB" sz="3200" b="1" dirty="0" err="1"/>
              <a:t>lGRBs</a:t>
            </a:r>
            <a:r>
              <a:rPr lang="en-GB" sz="3200" b="1" dirty="0"/>
              <a:t>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4C50055C-FAA1-479B-A46E-B5D1036A196B}"/>
                  </a:ext>
                </a:extLst>
              </p:cNvPr>
              <p:cNvSpPr txBox="1"/>
              <p:nvPr/>
            </p:nvSpPr>
            <p:spPr>
              <a:xfrm>
                <a:off x="603679" y="1653962"/>
                <a:ext cx="3443122" cy="17750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𝑖𝑠𝑜</m:t>
                          </m:r>
                        </m:sub>
                      </m:sSub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≃</m:t>
                      </m:r>
                      <m:d>
                        <m:dPr>
                          <m:begChr m:val="{"/>
                          <m:endChr m:val=""/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sSub>
                                <m:sSub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sSub>
                                <m:sSub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fr-FR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fr-FR" b="0" i="1" smtClean="0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fr-FR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fr-FR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𝜃</m:t>
                                              </m:r>
                                            </m:e>
                                            <m:sub>
                                              <m:r>
                                                <a:rPr lang="fr-FR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sup>
                              </m:sSup>
                            </m:e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sSub>
                                <m:sSub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fr-FR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b>
                                            <m:sSubPr>
                                              <m:ctrlPr>
                                                <a:rPr lang="fr-FR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fr-FR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𝜃</m:t>
                                              </m:r>
                                            </m:e>
                                            <m:sub>
                                              <m:r>
                                                <a:rPr lang="fr-FR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𝑐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fr-FR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fr-FR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𝜃</m:t>
                                              </m:r>
                                            </m:e>
                                            <m:sub>
                                              <m:r>
                                                <a:rPr lang="fr-FR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sup>
                              </m:sSup>
                              <m:sSubSup>
                                <m:sSubSup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/>
                                <m:sup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fr-FR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FR" b="0" i="1" smtClean="0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fr-FR" b="0" i="1" smtClean="0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sub>
                                      </m:sSub>
                                    </m:e>
                                  </m:d>
                                </m:sup>
                              </m:sSubSup>
                            </m:e>
                          </m:eqArr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4C50055C-FAA1-479B-A46E-B5D1036A19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679" y="1653962"/>
                <a:ext cx="3443122" cy="177503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2B400B76-B4B8-48A4-B524-952F2C941CD4}"/>
                  </a:ext>
                </a:extLst>
              </p:cNvPr>
              <p:cNvSpPr txBox="1"/>
              <p:nvPr/>
            </p:nvSpPr>
            <p:spPr>
              <a:xfrm>
                <a:off x="4153018" y="1575308"/>
                <a:ext cx="1795020" cy="3916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, if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2B400B76-B4B8-48A4-B524-952F2C941C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3018" y="1575308"/>
                <a:ext cx="1795020" cy="391646"/>
              </a:xfrm>
              <a:prstGeom prst="rect">
                <a:avLst/>
              </a:prstGeom>
              <a:blipFill>
                <a:blip r:embed="rId3"/>
                <a:stretch>
                  <a:fillRect l="-2712" t="-6154" b="-1846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7B046DFE-9518-4A13-9D08-218F9AAE535D}"/>
                  </a:ext>
                </a:extLst>
              </p:cNvPr>
              <p:cNvSpPr txBox="1"/>
              <p:nvPr/>
            </p:nvSpPr>
            <p:spPr>
              <a:xfrm>
                <a:off x="4153018" y="2128979"/>
                <a:ext cx="1795020" cy="3950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dirty="0"/>
                  <a:t>,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j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7B046DFE-9518-4A13-9D08-218F9AAE53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3018" y="2128979"/>
                <a:ext cx="1795020" cy="395045"/>
              </a:xfrm>
              <a:prstGeom prst="rect">
                <a:avLst/>
              </a:prstGeom>
              <a:blipFill>
                <a:blip r:embed="rId4"/>
                <a:stretch>
                  <a:fillRect l="-2712" t="-6154" b="-1846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3C46F01A-B71D-4E0B-8721-D268AA2FDE4B}"/>
                  </a:ext>
                </a:extLst>
              </p:cNvPr>
              <p:cNvSpPr txBox="1"/>
              <p:nvPr/>
            </p:nvSpPr>
            <p:spPr>
              <a:xfrm>
                <a:off x="4153018" y="2843544"/>
                <a:ext cx="179502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dirty="0"/>
                  <a:t>,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c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endParaRPr lang="en-GB" dirty="0"/>
              </a:p>
            </p:txBody>
          </p:sp>
        </mc:Choice>
        <mc:Fallback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3C46F01A-B71D-4E0B-8721-D268AA2FDE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3018" y="2843544"/>
                <a:ext cx="1795020" cy="369332"/>
              </a:xfrm>
              <a:prstGeom prst="rect">
                <a:avLst/>
              </a:prstGeom>
              <a:blipFill>
                <a:blip r:embed="rId5"/>
                <a:stretch>
                  <a:fillRect l="-2712" t="-8197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88812366-CF7F-4882-BAB1-59A98C895799}"/>
                  </a:ext>
                </a:extLst>
              </p:cNvPr>
              <p:cNvSpPr txBox="1"/>
              <p:nvPr/>
            </p:nvSpPr>
            <p:spPr>
              <a:xfrm>
                <a:off x="603679" y="3994951"/>
                <a:ext cx="3180807" cy="1025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</m:sSub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{"/>
                          <m:endChr m:val=""/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sSub>
                                <m:sSub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∞,</m:t>
                                  </m:r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e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sSub>
                                <m:sSub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∞,</m:t>
                                  </m:r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  <m:sSup>
                                <m:sSup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fr-FR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fr-FR" b="0" i="1" smtClean="0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fr-FR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fr-FR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𝜃</m:t>
                                              </m:r>
                                            </m:e>
                                            <m:sub>
                                              <m:r>
                                                <a:rPr lang="fr-FR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sub>
                                  </m:sSub>
                                </m:sup>
                              </m:sSup>
                            </m:e>
                          </m:eqArr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88812366-CF7F-4882-BAB1-59A98C8957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679" y="3994951"/>
                <a:ext cx="3180807" cy="1025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647D50F6-DC1F-4154-A97D-58F2BAE31C55}"/>
                  </a:ext>
                </a:extLst>
              </p:cNvPr>
              <p:cNvSpPr txBox="1"/>
              <p:nvPr/>
            </p:nvSpPr>
            <p:spPr>
              <a:xfrm>
                <a:off x="3984341" y="3919770"/>
                <a:ext cx="1795020" cy="3916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, if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647D50F6-DC1F-4154-A97D-58F2BAE31C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4341" y="3919770"/>
                <a:ext cx="1795020" cy="391646"/>
              </a:xfrm>
              <a:prstGeom prst="rect">
                <a:avLst/>
              </a:prstGeom>
              <a:blipFill>
                <a:blip r:embed="rId7"/>
                <a:stretch>
                  <a:fillRect l="-3061" t="-6250" b="-2031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EA77F736-920C-4599-BC97-526540CE1ACC}"/>
                  </a:ext>
                </a:extLst>
              </p:cNvPr>
              <p:cNvSpPr txBox="1"/>
              <p:nvPr/>
            </p:nvSpPr>
            <p:spPr>
              <a:xfrm>
                <a:off x="3984341" y="4516399"/>
                <a:ext cx="1795020" cy="3916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, if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EA77F736-920C-4599-BC97-526540CE1A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4341" y="4516399"/>
                <a:ext cx="1795020" cy="391646"/>
              </a:xfrm>
              <a:prstGeom prst="rect">
                <a:avLst/>
              </a:prstGeom>
              <a:blipFill>
                <a:blip r:embed="rId8"/>
                <a:stretch>
                  <a:fillRect l="-3061" t="-7813" b="-2031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ZoneTexte 11">
            <a:extLst>
              <a:ext uri="{FF2B5EF4-FFF2-40B4-BE49-F238E27FC236}">
                <a16:creationId xmlns:a16="http://schemas.microsoft.com/office/drawing/2014/main" id="{8C69D20C-90FF-4DAC-93DB-7909A2E570A3}"/>
              </a:ext>
            </a:extLst>
          </p:cNvPr>
          <p:cNvSpPr txBox="1"/>
          <p:nvPr/>
        </p:nvSpPr>
        <p:spPr>
          <a:xfrm>
            <a:off x="6498454" y="1575308"/>
            <a:ext cx="46962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At later times, mixing drops:</a:t>
            </a:r>
          </a:p>
          <a:p>
            <a:pPr marL="285750" indent="-285750">
              <a:buFontTx/>
              <a:buChar char="-"/>
            </a:pPr>
            <a:r>
              <a:rPr lang="en-GB" dirty="0">
                <a:sym typeface="Wingdings" panose="05000000000000000000" pitchFamily="2" charset="2"/>
              </a:rPr>
              <a:t>more energy in the core jet (</a:t>
            </a:r>
            <a:r>
              <a:rPr lang="el-GR" dirty="0">
                <a:sym typeface="Wingdings" panose="05000000000000000000" pitchFamily="2" charset="2"/>
              </a:rPr>
              <a:t>λ</a:t>
            </a:r>
            <a:r>
              <a:rPr lang="en-GB" dirty="0">
                <a:sym typeface="Wingdings" panose="05000000000000000000" pitchFamily="2" charset="2"/>
              </a:rPr>
              <a:t> increases)</a:t>
            </a:r>
          </a:p>
          <a:p>
            <a:pPr marL="285750" indent="-285750">
              <a:buFontTx/>
              <a:buChar char="-"/>
            </a:pPr>
            <a:r>
              <a:rPr lang="en-GB" dirty="0">
                <a:sym typeface="Wingdings" panose="05000000000000000000" pitchFamily="2" charset="2"/>
              </a:rPr>
              <a:t>steeper  energy decrease slope (</a:t>
            </a:r>
            <a:r>
              <a:rPr lang="el-GR" dirty="0">
                <a:sym typeface="Wingdings" panose="05000000000000000000" pitchFamily="2" charset="2"/>
              </a:rPr>
              <a:t>δ</a:t>
            </a:r>
            <a:r>
              <a:rPr lang="en-GB" dirty="0">
                <a:sym typeface="Wingdings" panose="05000000000000000000" pitchFamily="2" charset="2"/>
              </a:rPr>
              <a:t> increases)</a:t>
            </a:r>
          </a:p>
          <a:p>
            <a:pPr marL="285750" indent="-285750">
              <a:buFontTx/>
              <a:buChar char="-"/>
            </a:pPr>
            <a:r>
              <a:rPr lang="en-GB" dirty="0">
                <a:sym typeface="Wingdings" panose="05000000000000000000" pitchFamily="2" charset="2"/>
              </a:rPr>
              <a:t>Steeper velocity gradient (p</a:t>
            </a:r>
            <a:r>
              <a:rPr lang="en-GB" baseline="-25000" dirty="0">
                <a:sym typeface="Wingdings" panose="05000000000000000000" pitchFamily="2" charset="2"/>
              </a:rPr>
              <a:t>u</a:t>
            </a:r>
            <a:r>
              <a:rPr lang="en-GB" dirty="0">
                <a:sym typeface="Wingdings" panose="05000000000000000000" pitchFamily="2" charset="2"/>
              </a:rPr>
              <a:t> increases)</a:t>
            </a:r>
            <a:endParaRPr lang="en-GB" dirty="0"/>
          </a:p>
        </p:txBody>
      </p:sp>
      <p:pic>
        <p:nvPicPr>
          <p:cNvPr id="14" name="Image 13" descr="Une image contenant table&#10;&#10;Description générée automatiquement">
            <a:extLst>
              <a:ext uri="{FF2B5EF4-FFF2-40B4-BE49-F238E27FC236}">
                <a16:creationId xmlns:a16="http://schemas.microsoft.com/office/drawing/2014/main" id="{A2E65D8A-6048-4462-9817-D4C35933CDAB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552"/>
          <a:stretch/>
        </p:blipFill>
        <p:spPr>
          <a:xfrm>
            <a:off x="6235003" y="3028210"/>
            <a:ext cx="5223189" cy="2627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5681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C253C3C1-145A-41A8-99B3-21AE9B00D3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87375"/>
          </a:xfrm>
        </p:spPr>
        <p:txBody>
          <a:bodyPr>
            <a:noAutofit/>
          </a:bodyPr>
          <a:lstStyle/>
          <a:p>
            <a:r>
              <a:rPr lang="en-GB" sz="3200" b="1" dirty="0"/>
              <a:t>IV- The post-breakout structure (</a:t>
            </a:r>
            <a:r>
              <a:rPr lang="en-GB" sz="3200" b="1" dirty="0" err="1"/>
              <a:t>sGRBs</a:t>
            </a:r>
            <a:r>
              <a:rPr lang="en-GB" sz="3200" b="1" dirty="0"/>
              <a:t>)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4E80DDEE-53B1-44C8-9AE2-EDC8A46BC9C2}"/>
              </a:ext>
            </a:extLst>
          </p:cNvPr>
          <p:cNvSpPr txBox="1"/>
          <p:nvPr/>
        </p:nvSpPr>
        <p:spPr>
          <a:xfrm>
            <a:off x="838200" y="1170521"/>
            <a:ext cx="52999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Similar as </a:t>
            </a:r>
            <a:r>
              <a:rPr lang="en-GB" dirty="0" err="1"/>
              <a:t>lGRBs</a:t>
            </a:r>
            <a:r>
              <a:rPr lang="en-GB" dirty="0"/>
              <a:t> with less dense surrounding medium </a:t>
            </a:r>
            <a:r>
              <a:rPr lang="en-GB" dirty="0">
                <a:sym typeface="Wingdings" panose="05000000000000000000" pitchFamily="2" charset="2"/>
              </a:rPr>
              <a:t> more collimated &amp; stabler jets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GB" dirty="0">
                <a:sym typeface="Wingdings" panose="05000000000000000000" pitchFamily="2" charset="2"/>
              </a:rPr>
              <a:t>higher </a:t>
            </a:r>
            <a:r>
              <a:rPr lang="el-GR" dirty="0">
                <a:sym typeface="Wingdings" panose="05000000000000000000" pitchFamily="2" charset="2"/>
              </a:rPr>
              <a:t>λ</a:t>
            </a:r>
            <a:r>
              <a:rPr lang="fr-FR" dirty="0">
                <a:sym typeface="Wingdings" panose="05000000000000000000" pitchFamily="2" charset="2"/>
              </a:rPr>
              <a:t>, </a:t>
            </a:r>
            <a:r>
              <a:rPr lang="el-GR" dirty="0">
                <a:sym typeface="Wingdings" panose="05000000000000000000" pitchFamily="2" charset="2"/>
              </a:rPr>
              <a:t>δ</a:t>
            </a:r>
            <a:r>
              <a:rPr lang="en-GB" dirty="0">
                <a:sym typeface="Wingdings" panose="05000000000000000000" pitchFamily="2" charset="2"/>
              </a:rPr>
              <a:t> 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GB" dirty="0">
                <a:sym typeface="Wingdings" panose="05000000000000000000" pitchFamily="2" charset="2"/>
              </a:rPr>
              <a:t>cocoon extending to smaller angles</a:t>
            </a:r>
            <a:endParaRPr lang="en-GB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BE42FA9E-662A-4269-B733-7ACB378376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706" y="2512690"/>
            <a:ext cx="5294041" cy="2854507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CABDA546-A7C1-4301-9117-0C2AE2CD48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5591" y="1324896"/>
            <a:ext cx="4699702" cy="3880689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F01D32A8-503A-4C68-91C0-73BF5DC28CA4}"/>
              </a:ext>
            </a:extLst>
          </p:cNvPr>
          <p:cNvSpPr txBox="1"/>
          <p:nvPr/>
        </p:nvSpPr>
        <p:spPr>
          <a:xfrm>
            <a:off x="1000684" y="5364313"/>
            <a:ext cx="48400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i="1" dirty="0"/>
              <a:t>Overall energy distribution when the jet head reaches 10 R</a:t>
            </a:r>
            <a:r>
              <a:rPr lang="en-GB" i="1" baseline="-25000" dirty="0">
                <a:sym typeface="Wingdings 2" panose="05020102010507070707" pitchFamily="18" charset="2"/>
              </a:rPr>
              <a:t></a:t>
            </a:r>
            <a:r>
              <a:rPr lang="en-GB" i="1" dirty="0"/>
              <a:t>, for different models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A1330362-7E5C-4900-9844-26C0B721520D}"/>
              </a:ext>
            </a:extLst>
          </p:cNvPr>
          <p:cNvSpPr txBox="1"/>
          <p:nvPr/>
        </p:nvSpPr>
        <p:spPr>
          <a:xfrm>
            <a:off x="7058268" y="5225813"/>
            <a:ext cx="44743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i="1" dirty="0"/>
              <a:t>(b) Angular energy distribution, different models</a:t>
            </a:r>
          </a:p>
          <a:p>
            <a:pPr algn="ctr"/>
            <a:r>
              <a:rPr lang="en-GB" i="1" dirty="0"/>
              <a:t>(c) 3-segments fitting</a:t>
            </a:r>
          </a:p>
        </p:txBody>
      </p:sp>
    </p:spTree>
    <p:extLst>
      <p:ext uri="{BB962C8B-B14F-4D97-AF65-F5344CB8AC3E}">
        <p14:creationId xmlns:p14="http://schemas.microsoft.com/office/powerpoint/2010/main" val="9820185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54E0715-83EC-4BFA-AF9B-9E3E33C280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87375"/>
          </a:xfrm>
        </p:spPr>
        <p:txBody>
          <a:bodyPr>
            <a:normAutofit fontScale="90000"/>
          </a:bodyPr>
          <a:lstStyle/>
          <a:p>
            <a:r>
              <a:rPr lang="en-GB" b="1" dirty="0"/>
              <a:t>I- Introduction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1FF5FA84-37CE-4182-A498-E5E34185B7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0307" y="81063"/>
            <a:ext cx="3864494" cy="3756190"/>
          </a:xfr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9A1DB74F-9C9C-47B6-ABF7-A15111281F16}"/>
              </a:ext>
            </a:extLst>
          </p:cNvPr>
          <p:cNvSpPr txBox="1"/>
          <p:nvPr/>
        </p:nvSpPr>
        <p:spPr>
          <a:xfrm>
            <a:off x="7670307" y="3863663"/>
            <a:ext cx="4038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GW 170817 radio afterglow (Duque+19)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C12D9B9B-A9A6-406B-B4E7-2BD599FED574}"/>
              </a:ext>
            </a:extLst>
          </p:cNvPr>
          <p:cNvSpPr txBox="1"/>
          <p:nvPr/>
        </p:nvSpPr>
        <p:spPr>
          <a:xfrm>
            <a:off x="7348517" y="4466041"/>
            <a:ext cx="3533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u="sng" dirty="0"/>
              <a:t>Lateral structure 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5B462121-0BD0-49A9-AA61-02666864538A}"/>
                  </a:ext>
                </a:extLst>
              </p:cNvPr>
              <p:cNvSpPr txBox="1"/>
              <p:nvPr/>
            </p:nvSpPr>
            <p:spPr>
              <a:xfrm>
                <a:off x="8509273" y="4706209"/>
                <a:ext cx="2167003" cy="1025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begChr m:val="{"/>
                          <m:endChr m:val=""/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GB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fr-FR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fr-FR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fr-FR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fr-FR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𝜃</m:t>
                                              </m:r>
                                            </m:e>
                                            <m:sub>
                                              <m:r>
                                                <a:rPr lang="fr-FR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sup>
                              </m:sSup>
                            </m:e>
                          </m:eqArr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5B462121-0BD0-49A9-AA61-0266686453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9273" y="4706209"/>
                <a:ext cx="2167003" cy="1025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E338DC52-8D45-4B91-AF76-02C4DB12ABFA}"/>
                  </a:ext>
                </a:extLst>
              </p:cNvPr>
              <p:cNvSpPr txBox="1"/>
              <p:nvPr/>
            </p:nvSpPr>
            <p:spPr>
              <a:xfrm>
                <a:off x="10882292" y="4683249"/>
                <a:ext cx="13050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, if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GB" dirty="0"/>
                  <a:t> &lt;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c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E338DC52-8D45-4B91-AF76-02C4DB12AB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82292" y="4683249"/>
                <a:ext cx="1305017" cy="369332"/>
              </a:xfrm>
              <a:prstGeom prst="rect">
                <a:avLst/>
              </a:prstGeom>
              <a:blipFill>
                <a:blip r:embed="rId4"/>
                <a:stretch>
                  <a:fillRect l="-3738" t="-8197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5F37C6A5-76CB-4980-895A-062A4B3EA66C}"/>
                  </a:ext>
                </a:extLst>
              </p:cNvPr>
              <p:cNvSpPr txBox="1"/>
              <p:nvPr/>
            </p:nvSpPr>
            <p:spPr>
              <a:xfrm>
                <a:off x="10882292" y="5068419"/>
                <a:ext cx="116075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dirty="0"/>
                  <a:t>, if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GB" dirty="0"/>
                  <a:t> &gt;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c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5F37C6A5-76CB-4980-895A-062A4B3EA6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82292" y="5068419"/>
                <a:ext cx="1160756" cy="369332"/>
              </a:xfrm>
              <a:prstGeom prst="rect">
                <a:avLst/>
              </a:prstGeom>
              <a:blipFill>
                <a:blip r:embed="rId5"/>
                <a:stretch>
                  <a:fillRect l="-4188" t="-8197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42BC4030-CA7A-4838-814B-5AAD8FB0B3FF}"/>
                  </a:ext>
                </a:extLst>
              </p:cNvPr>
              <p:cNvSpPr txBox="1"/>
              <p:nvPr/>
            </p:nvSpPr>
            <p:spPr>
              <a:xfrm>
                <a:off x="7572626" y="5751272"/>
                <a:ext cx="3197029" cy="1025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fr-FR" b="0" i="0" smtClean="0">
                          <a:latin typeface="Cambria Math" panose="02040503050406030204" pitchFamily="18" charset="0"/>
                        </a:rPr>
                        <m:t>Γ</m:t>
                      </m:r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=1+</m:t>
                      </m:r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fr-FR" b="0" i="0" smtClean="0"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×</m:t>
                      </m:r>
                      <m:d>
                        <m:dPr>
                          <m:begChr m:val="{"/>
                          <m:endChr m:val=""/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GB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fr-FR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fr-FR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fr-FR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fr-FR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𝜃</m:t>
                                              </m:r>
                                            </m:e>
                                            <m:sub>
                                              <m:r>
                                                <a:rPr lang="fr-FR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sup>
                              </m:sSup>
                            </m:e>
                          </m:eqArr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42BC4030-CA7A-4838-814B-5AAD8FB0B3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2626" y="5751272"/>
                <a:ext cx="3197029" cy="1025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D24D6144-FA92-4BE5-84E8-BF3930002E12}"/>
                  </a:ext>
                </a:extLst>
              </p:cNvPr>
              <p:cNvSpPr txBox="1"/>
              <p:nvPr/>
            </p:nvSpPr>
            <p:spPr>
              <a:xfrm>
                <a:off x="10886983" y="6123543"/>
                <a:ext cx="116075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dirty="0"/>
                  <a:t>, if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GB" dirty="0"/>
                  <a:t> &gt;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c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D24D6144-FA92-4BE5-84E8-BF3930002E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86983" y="6123543"/>
                <a:ext cx="1160756" cy="369332"/>
              </a:xfrm>
              <a:prstGeom prst="rect">
                <a:avLst/>
              </a:prstGeom>
              <a:blipFill>
                <a:blip r:embed="rId7"/>
                <a:stretch>
                  <a:fillRect l="-4737" t="-10000" b="-2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ZoneTexte 13">
                <a:extLst>
                  <a:ext uri="{FF2B5EF4-FFF2-40B4-BE49-F238E27FC236}">
                    <a16:creationId xmlns:a16="http://schemas.microsoft.com/office/drawing/2014/main" id="{EADC056A-3115-4FC6-925A-A71CE209200F}"/>
                  </a:ext>
                </a:extLst>
              </p:cNvPr>
              <p:cNvSpPr txBox="1"/>
              <p:nvPr/>
            </p:nvSpPr>
            <p:spPr>
              <a:xfrm>
                <a:off x="10882292" y="5738373"/>
                <a:ext cx="13050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, if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GB" dirty="0"/>
                  <a:t> &lt;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c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>
          <p:sp>
            <p:nvSpPr>
              <p:cNvPr id="14" name="ZoneTexte 13">
                <a:extLst>
                  <a:ext uri="{FF2B5EF4-FFF2-40B4-BE49-F238E27FC236}">
                    <a16:creationId xmlns:a16="http://schemas.microsoft.com/office/drawing/2014/main" id="{EADC056A-3115-4FC6-925A-A71CE20920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82292" y="5738373"/>
                <a:ext cx="1305017" cy="369332"/>
              </a:xfrm>
              <a:prstGeom prst="rect">
                <a:avLst/>
              </a:prstGeom>
              <a:blipFill>
                <a:blip r:embed="rId8"/>
                <a:stretch>
                  <a:fillRect l="-3738" t="-8197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Image 15">
            <a:extLst>
              <a:ext uri="{FF2B5EF4-FFF2-40B4-BE49-F238E27FC236}">
                <a16:creationId xmlns:a16="http://schemas.microsoft.com/office/drawing/2014/main" id="{4B5AEC30-F0EB-46D3-906B-7863F5F7D8A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339" y="3242360"/>
            <a:ext cx="4244192" cy="2367296"/>
          </a:xfrm>
          <a:prstGeom prst="rect">
            <a:avLst/>
          </a:prstGeom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4AC3E684-C8CF-4D68-A67E-8CC0E0DC42BB}"/>
              </a:ext>
            </a:extLst>
          </p:cNvPr>
          <p:cNvSpPr txBox="1"/>
          <p:nvPr/>
        </p:nvSpPr>
        <p:spPr>
          <a:xfrm>
            <a:off x="1391959" y="5609656"/>
            <a:ext cx="38644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i="1" dirty="0"/>
              <a:t>Unified structure of GRB formation (</a:t>
            </a:r>
            <a:r>
              <a:rPr lang="en-GB" i="1" dirty="0" err="1"/>
              <a:t>Teboul</a:t>
            </a:r>
            <a:r>
              <a:rPr lang="en-GB" i="1" dirty="0"/>
              <a:t> &amp; Piran+17)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288C5700-124F-41D9-B23C-CA959FACA961}"/>
              </a:ext>
            </a:extLst>
          </p:cNvPr>
          <p:cNvSpPr txBox="1"/>
          <p:nvPr/>
        </p:nvSpPr>
        <p:spPr>
          <a:xfrm>
            <a:off x="1154918" y="1946486"/>
            <a:ext cx="54065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GB" dirty="0"/>
              <a:t>Prompt energetics </a:t>
            </a:r>
            <a:r>
              <a:rPr lang="en-GB" dirty="0">
                <a:sym typeface="Wingdings" panose="05000000000000000000" pitchFamily="2" charset="2"/>
              </a:rPr>
              <a:t> collimated jet</a:t>
            </a:r>
            <a:endParaRPr lang="en-GB" dirty="0"/>
          </a:p>
          <a:p>
            <a:pPr marL="285750" indent="-285750">
              <a:buFontTx/>
              <a:buChar char="-"/>
            </a:pPr>
            <a:r>
              <a:rPr lang="en-GB" dirty="0"/>
              <a:t>2 populations of GRBs : </a:t>
            </a:r>
            <a:r>
              <a:rPr lang="en-GB" dirty="0" err="1"/>
              <a:t>lGRBs</a:t>
            </a:r>
            <a:r>
              <a:rPr lang="en-GB" dirty="0"/>
              <a:t> &amp; </a:t>
            </a:r>
            <a:r>
              <a:rPr lang="en-GB" dirty="0" err="1"/>
              <a:t>sGRBs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580959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BD574E43-C5E8-47C2-9158-51A00EC2B2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87375"/>
          </a:xfrm>
        </p:spPr>
        <p:txBody>
          <a:bodyPr>
            <a:noAutofit/>
          </a:bodyPr>
          <a:lstStyle/>
          <a:p>
            <a:r>
              <a:rPr lang="en-GB" sz="3200" b="1" dirty="0"/>
              <a:t>IV- The post-breakout structure (</a:t>
            </a:r>
            <a:r>
              <a:rPr lang="en-GB" sz="3200" b="1" dirty="0" err="1"/>
              <a:t>sGRBs</a:t>
            </a:r>
            <a:r>
              <a:rPr lang="en-GB" sz="3200" b="1" dirty="0"/>
              <a:t>)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A0DFD310-352C-4F6B-BA8C-7D40EC7469ED}"/>
              </a:ext>
            </a:extLst>
          </p:cNvPr>
          <p:cNvSpPr txBox="1"/>
          <p:nvPr/>
        </p:nvSpPr>
        <p:spPr>
          <a:xfrm>
            <a:off x="6670089" y="1341367"/>
            <a:ext cx="50040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 model with lower luminosity :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CACC11C1-CED9-457B-B066-EC6C566D06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1615" y="1983317"/>
            <a:ext cx="4606741" cy="3129770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4357B624-54BB-48A9-B9F8-A21C77E722A7}"/>
              </a:ext>
            </a:extLst>
          </p:cNvPr>
          <p:cNvSpPr txBox="1"/>
          <p:nvPr/>
        </p:nvSpPr>
        <p:spPr>
          <a:xfrm>
            <a:off x="7386222" y="5201039"/>
            <a:ext cx="4131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ym typeface="Wingdings" panose="05000000000000000000" pitchFamily="2" charset="2"/>
              </a:rPr>
              <a:t> Closer to </a:t>
            </a:r>
            <a:r>
              <a:rPr lang="en-GB" dirty="0" err="1">
                <a:sym typeface="Wingdings" panose="05000000000000000000" pitchFamily="2" charset="2"/>
              </a:rPr>
              <a:t>lGRBs</a:t>
            </a:r>
            <a:r>
              <a:rPr lang="en-GB" dirty="0">
                <a:sym typeface="Wingdings" panose="05000000000000000000" pitchFamily="2" charset="2"/>
              </a:rPr>
              <a:t> shapes</a:t>
            </a:r>
            <a:endParaRPr lang="en-GB" dirty="0"/>
          </a:p>
        </p:txBody>
      </p:sp>
      <p:pic>
        <p:nvPicPr>
          <p:cNvPr id="10" name="Image 9" descr="Une image contenant table&#10;&#10;Description générée automatiquement">
            <a:extLst>
              <a:ext uri="{FF2B5EF4-FFF2-40B4-BE49-F238E27FC236}">
                <a16:creationId xmlns:a16="http://schemas.microsoft.com/office/drawing/2014/main" id="{BFCDBD3C-323D-4A74-AD16-473142E071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864" y="1358685"/>
            <a:ext cx="5469865" cy="4140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0486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AC8BE623-6885-4BFD-91FB-687876F57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87375"/>
          </a:xfrm>
        </p:spPr>
        <p:txBody>
          <a:bodyPr>
            <a:noAutofit/>
          </a:bodyPr>
          <a:lstStyle/>
          <a:p>
            <a:r>
              <a:rPr lang="en-GB" sz="3200" b="1" dirty="0"/>
              <a:t>IV- The low-luminosity </a:t>
            </a:r>
            <a:r>
              <a:rPr lang="en-GB" sz="3200" b="1" dirty="0" err="1"/>
              <a:t>sGRBs</a:t>
            </a:r>
            <a:r>
              <a:rPr lang="en-GB" sz="3200" b="1" dirty="0"/>
              <a:t> problem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1120F12D-668D-48F9-BE5E-D88FE4955BF7}"/>
              </a:ext>
            </a:extLst>
          </p:cNvPr>
          <p:cNvSpPr txBox="1"/>
          <p:nvPr/>
        </p:nvSpPr>
        <p:spPr>
          <a:xfrm>
            <a:off x="1367161" y="1997839"/>
            <a:ext cx="912624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Breakout time is 10x too long !</a:t>
            </a:r>
          </a:p>
          <a:p>
            <a:endParaRPr lang="en-GB" dirty="0"/>
          </a:p>
          <a:p>
            <a:r>
              <a:rPr lang="en-GB" dirty="0"/>
              <a:t>Possible explanations:</a:t>
            </a:r>
          </a:p>
          <a:p>
            <a:pPr marL="285750" indent="-285750">
              <a:buFontTx/>
              <a:buChar char="-"/>
            </a:pPr>
            <a:r>
              <a:rPr lang="en-GB" dirty="0"/>
              <a:t>Ejected mass may be too high</a:t>
            </a:r>
          </a:p>
          <a:p>
            <a:pPr marL="285750" indent="-285750">
              <a:buFontTx/>
              <a:buChar char="-"/>
            </a:pPr>
            <a:r>
              <a:rPr lang="en-GB" dirty="0"/>
              <a:t>Ejecta might be highly anisotropic</a:t>
            </a:r>
          </a:p>
          <a:p>
            <a:r>
              <a:rPr lang="en-GB" dirty="0"/>
              <a:t>With this we can produce </a:t>
            </a:r>
            <a:r>
              <a:rPr lang="en-GB" dirty="0" err="1"/>
              <a:t>sGRBs</a:t>
            </a:r>
            <a:r>
              <a:rPr lang="en-GB" dirty="0"/>
              <a:t> but might not account for r-process elements in the Universe…</a:t>
            </a:r>
          </a:p>
          <a:p>
            <a:endParaRPr lang="en-GB" dirty="0"/>
          </a:p>
          <a:p>
            <a:r>
              <a:rPr lang="en-GB" dirty="0"/>
              <a:t>Another explanation:</a:t>
            </a:r>
          </a:p>
          <a:p>
            <a:pPr marL="285750" indent="-285750">
              <a:buFontTx/>
              <a:buChar char="-"/>
            </a:pPr>
            <a:r>
              <a:rPr lang="en-GB" dirty="0"/>
              <a:t>Weakly magnetized jet </a:t>
            </a:r>
            <a:r>
              <a:rPr lang="en-GB" dirty="0">
                <a:sym typeface="Wingdings" panose="05000000000000000000" pitchFamily="2" charset="2"/>
              </a:rPr>
              <a:t> fewer instabilities  faster propagation  more luminosity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524688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85194B22-1A2E-4652-96CA-3C601E364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87375"/>
          </a:xfrm>
        </p:spPr>
        <p:txBody>
          <a:bodyPr>
            <a:noAutofit/>
          </a:bodyPr>
          <a:lstStyle/>
          <a:p>
            <a:r>
              <a:rPr lang="en-GB" sz="3200" b="1" dirty="0"/>
              <a:t>IV- Gaussian or power-law angular profile ?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C000A2EF-F0B6-4798-8841-E1852A245C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7211" y="1355241"/>
            <a:ext cx="5417577" cy="3676634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28FCDB55-7EA8-44E1-9EE8-C24E2D0D17A9}"/>
              </a:ext>
            </a:extLst>
          </p:cNvPr>
          <p:cNvSpPr txBox="1"/>
          <p:nvPr/>
        </p:nvSpPr>
        <p:spPr>
          <a:xfrm>
            <a:off x="2947386" y="5065284"/>
            <a:ext cx="69867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“As expected these distributions are incompatible with gaussian fits”</a:t>
            </a:r>
          </a:p>
        </p:txBody>
      </p:sp>
    </p:spTree>
    <p:extLst>
      <p:ext uri="{BB962C8B-B14F-4D97-AF65-F5344CB8AC3E}">
        <p14:creationId xmlns:p14="http://schemas.microsoft.com/office/powerpoint/2010/main" val="31565609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020DFF12-827E-4CD6-B39C-9ADE260AC3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87375"/>
          </a:xfrm>
        </p:spPr>
        <p:txBody>
          <a:bodyPr>
            <a:noAutofit/>
          </a:bodyPr>
          <a:lstStyle/>
          <a:p>
            <a:r>
              <a:rPr lang="en-GB" sz="3200" b="1" dirty="0"/>
              <a:t>IV- 2D vs. 3D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B73DEA84-7545-493A-BF50-1A3FE75195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415" y="1509182"/>
            <a:ext cx="5416036" cy="3616916"/>
          </a:xfrm>
          <a:prstGeom prst="rect">
            <a:avLst/>
          </a:prstGeom>
        </p:spPr>
      </p:pic>
      <p:pic>
        <p:nvPicPr>
          <p:cNvPr id="8" name="Image 7" descr="Une image contenant texte, moniteur, lumière&#10;&#10;Description générée automatiquement">
            <a:extLst>
              <a:ext uri="{FF2B5EF4-FFF2-40B4-BE49-F238E27FC236}">
                <a16:creationId xmlns:a16="http://schemas.microsoft.com/office/drawing/2014/main" id="{6F6B6171-AEB8-448B-ADE7-47B183F8F4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7362" y="1409577"/>
            <a:ext cx="5496965" cy="3716521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95C8C320-8027-4C66-B5FE-A551F02863CF}"/>
              </a:ext>
            </a:extLst>
          </p:cNvPr>
          <p:cNvSpPr txBox="1"/>
          <p:nvPr/>
        </p:nvSpPr>
        <p:spPr>
          <a:xfrm>
            <a:off x="1757779" y="5211192"/>
            <a:ext cx="3231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2D hydrodynamic simulation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43EE63FF-9654-4796-AE32-668FE6E97A28}"/>
              </a:ext>
            </a:extLst>
          </p:cNvPr>
          <p:cNvSpPr txBox="1"/>
          <p:nvPr/>
        </p:nvSpPr>
        <p:spPr>
          <a:xfrm>
            <a:off x="7841202" y="5211192"/>
            <a:ext cx="30487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i="1" dirty="0"/>
              <a:t>3D hydrodynamic simulation</a:t>
            </a:r>
          </a:p>
        </p:txBody>
      </p:sp>
    </p:spTree>
    <p:extLst>
      <p:ext uri="{BB962C8B-B14F-4D97-AF65-F5344CB8AC3E}">
        <p14:creationId xmlns:p14="http://schemas.microsoft.com/office/powerpoint/2010/main" val="36830587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5F97E99E-B1B5-4ACE-AE2C-E553FD8A9B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87375"/>
          </a:xfrm>
        </p:spPr>
        <p:txBody>
          <a:bodyPr>
            <a:noAutofit/>
          </a:bodyPr>
          <a:lstStyle/>
          <a:p>
            <a:r>
              <a:rPr lang="en-GB" sz="4000" b="1" dirty="0"/>
              <a:t>V- Emission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2500BB36-7B2E-4584-8FAF-F7B841C8F98C}"/>
                  </a:ext>
                </a:extLst>
              </p:cNvPr>
              <p:cNvSpPr txBox="1"/>
              <p:nvPr/>
            </p:nvSpPr>
            <p:spPr>
              <a:xfrm>
                <a:off x="1003177" y="1260629"/>
                <a:ext cx="8993079" cy="48682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Prompt :</a:t>
                </a:r>
              </a:p>
              <a:p>
                <a:pPr marL="285750" indent="-285750">
                  <a:buFontTx/>
                  <a:buChar char="-"/>
                </a:pPr>
                <a:r>
                  <a:rPr lang="en-GB" dirty="0"/>
                  <a:t>light curves, spectra with temporal evolution</a:t>
                </a:r>
              </a:p>
              <a:p>
                <a:pPr marL="285750" indent="-285750">
                  <a:buFontTx/>
                  <a:buChar char="-"/>
                </a:pPr>
                <a:r>
                  <a:rPr lang="en-GB" dirty="0"/>
                  <a:t>some jets may not live long enough to produce a GRB</a:t>
                </a:r>
              </a:p>
              <a:p>
                <a:pPr marL="285750" indent="-285750">
                  <a:buFontTx/>
                  <a:buChar char="-"/>
                </a:pPr>
                <a:r>
                  <a:rPr lang="en-GB" dirty="0"/>
                  <a:t>higher mixing : </a:t>
                </a:r>
              </a:p>
              <a:p>
                <a:r>
                  <a:rPr lang="en-GB" dirty="0">
                    <a:sym typeface="Wingdings" panose="05000000000000000000" pitchFamily="2" charset="2"/>
                  </a:rPr>
                  <a:t>	 lower radiative efficiency</a:t>
                </a:r>
              </a:p>
              <a:p>
                <a:r>
                  <a:rPr lang="en-GB" dirty="0">
                    <a:sym typeface="Wingdings" panose="05000000000000000000" pitchFamily="2" charset="2"/>
                  </a:rPr>
                  <a:t>	 high temporal efficiency variability</a:t>
                </a:r>
              </a:p>
              <a:p>
                <a:r>
                  <a:rPr lang="en-GB" dirty="0">
                    <a:sym typeface="Wingdings" panose="05000000000000000000" pitchFamily="2" charset="2"/>
                  </a:rPr>
                  <a:t>	 alteration of off-axis emission</a:t>
                </a:r>
              </a:p>
              <a:p>
                <a:endParaRPr lang="en-GB" dirty="0">
                  <a:sym typeface="Wingdings" panose="05000000000000000000" pitchFamily="2" charset="2"/>
                </a:endParaRPr>
              </a:p>
              <a:p>
                <a:r>
                  <a:rPr lang="en-GB" dirty="0">
                    <a:sym typeface="Wingdings" panose="05000000000000000000" pitchFamily="2" charset="2"/>
                  </a:rPr>
                  <a:t>Afterglow :</a:t>
                </a:r>
              </a:p>
              <a:p>
                <a:pPr marL="285750" indent="-285750">
                  <a:buFontTx/>
                  <a:buChar char="-"/>
                </a:pPr>
                <a:r>
                  <a:rPr lang="en-GB" dirty="0">
                    <a:sym typeface="Wingdings" panose="05000000000000000000" pitchFamily="2" charset="2"/>
                  </a:rPr>
                  <a:t>long and short GRBs : different light curves</a:t>
                </a:r>
              </a:p>
              <a:p>
                <a:pPr marL="285750" indent="-285750">
                  <a:buFontTx/>
                  <a:buChar char="-"/>
                </a:pPr>
                <a:r>
                  <a:rPr lang="en-GB" dirty="0">
                    <a:sym typeface="Wingdings" panose="05000000000000000000" pitchFamily="2" charset="2"/>
                  </a:rPr>
                  <a:t>if mixing is weak (like in most </a:t>
                </a:r>
                <a:r>
                  <a:rPr lang="en-GB" dirty="0" err="1">
                    <a:sym typeface="Wingdings" panose="05000000000000000000" pitchFamily="2" charset="2"/>
                  </a:rPr>
                  <a:t>sGRBs</a:t>
                </a:r>
                <a:r>
                  <a:rPr lang="en-GB" dirty="0">
                    <a:sym typeface="Wingdings" panose="05000000000000000000" pitchFamily="2" charset="2"/>
                  </a:rPr>
                  <a:t>) :</a:t>
                </a:r>
              </a:p>
              <a:p>
                <a:r>
                  <a:rPr lang="en-GB" dirty="0">
                    <a:sym typeface="Wingdings" panose="05000000000000000000" pitchFamily="2" charset="2"/>
                  </a:rPr>
                  <a:t>	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𝑜𝑏𝑠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GB" dirty="0">
                    <a:sym typeface="Wingdings" panose="05000000000000000000" pitchFamily="2" charset="2"/>
                  </a:rPr>
                  <a:t>, afterglow similar to top-hat</a:t>
                </a:r>
              </a:p>
              <a:p>
                <a:r>
                  <a:rPr lang="en-GB" dirty="0">
                    <a:sym typeface="Wingdings" panose="05000000000000000000" pitchFamily="2" charset="2"/>
                  </a:rPr>
                  <a:t>	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𝑜𝑏𝑠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GB" dirty="0">
                    <a:sym typeface="Wingdings" panose="05000000000000000000" pitchFamily="2" charset="2"/>
                  </a:rPr>
                  <a:t>, afterglow peaks at late time, with a more complex rising phase 	(hump &amp; peak, 2 peaks)</a:t>
                </a:r>
              </a:p>
              <a:p>
                <a:pPr marL="285750" indent="-285750">
                  <a:buFontTx/>
                  <a:buChar char="-"/>
                </a:pPr>
                <a:r>
                  <a:rPr lang="en-GB" dirty="0">
                    <a:sym typeface="Wingdings" panose="05000000000000000000" pitchFamily="2" charset="2"/>
                  </a:rPr>
                  <a:t>If mixing is high (most likely in </a:t>
                </a:r>
                <a:r>
                  <a:rPr lang="en-GB" dirty="0" err="1">
                    <a:sym typeface="Wingdings" panose="05000000000000000000" pitchFamily="2" charset="2"/>
                  </a:rPr>
                  <a:t>lGRBs</a:t>
                </a:r>
                <a:r>
                  <a:rPr lang="en-GB" dirty="0">
                    <a:sym typeface="Wingdings" panose="05000000000000000000" pitchFamily="2" charset="2"/>
                  </a:rPr>
                  <a:t>) :</a:t>
                </a:r>
              </a:p>
              <a:p>
                <a:r>
                  <a:rPr lang="en-GB" dirty="0">
                    <a:sym typeface="Wingdings" panose="05000000000000000000" pitchFamily="2" charset="2"/>
                  </a:rPr>
                  <a:t>	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𝑜𝑏𝑠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GB" dirty="0">
                    <a:sym typeface="Wingdings" panose="05000000000000000000" pitchFamily="2" charset="2"/>
                  </a:rPr>
                  <a:t>, early profile similar to top-hat, but decrease shallower</a:t>
                </a:r>
              </a:p>
              <a:p>
                <a:r>
                  <a:rPr lang="en-GB" dirty="0">
                    <a:sym typeface="Wingdings" panose="05000000000000000000" pitchFamily="2" charset="2"/>
                  </a:rPr>
                  <a:t>	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𝑜𝑏𝑠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GB" dirty="0">
                    <a:sym typeface="Wingdings" panose="05000000000000000000" pitchFamily="2" charset="2"/>
                  </a:rPr>
                  <a:t>, rise, peak, shallow decrease, fast decrease</a:t>
                </a:r>
              </a:p>
            </p:txBody>
          </p:sp>
        </mc:Choice>
        <mc:Fallback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2500BB36-7B2E-4584-8FAF-F7B841C8F9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3177" y="1260629"/>
                <a:ext cx="8993079" cy="4868256"/>
              </a:xfrm>
              <a:prstGeom prst="rect">
                <a:avLst/>
              </a:prstGeom>
              <a:blipFill>
                <a:blip r:embed="rId2"/>
                <a:stretch>
                  <a:fillRect l="-610" t="-752" b="-125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874051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B45DC9CE-1EFE-453B-8CDF-4B883680F7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87375"/>
          </a:xfrm>
        </p:spPr>
        <p:txBody>
          <a:bodyPr>
            <a:noAutofit/>
          </a:bodyPr>
          <a:lstStyle/>
          <a:p>
            <a:r>
              <a:rPr lang="en-GB" sz="4000" b="1" dirty="0"/>
              <a:t>VI- Summary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EB68C3CF-304F-4CB1-9030-94DD16CEEBEA}"/>
              </a:ext>
            </a:extLst>
          </p:cNvPr>
          <p:cNvSpPr txBox="1"/>
          <p:nvPr/>
        </p:nvSpPr>
        <p:spPr>
          <a:xfrm>
            <a:off x="1367161" y="1349406"/>
            <a:ext cx="945767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Rayleigh-Taylor instabilities between cocoon and jet pre-breakout </a:t>
            </a:r>
            <a:r>
              <a:rPr lang="en-GB" dirty="0">
                <a:sym typeface="Wingdings" panose="05000000000000000000" pitchFamily="2" charset="2"/>
              </a:rPr>
              <a:t> mixing</a:t>
            </a:r>
          </a:p>
          <a:p>
            <a:r>
              <a:rPr lang="en-GB" dirty="0">
                <a:sym typeface="Wingdings" panose="05000000000000000000" pitchFamily="2" charset="2"/>
              </a:rPr>
              <a:t>Mixing  Transition layer : JCI</a:t>
            </a:r>
          </a:p>
          <a:p>
            <a:endParaRPr lang="en-GB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ym typeface="Wingdings" panose="05000000000000000000" pitchFamily="2" charset="2"/>
              </a:rPr>
              <a:t>In </a:t>
            </a:r>
            <a:r>
              <a:rPr lang="en-GB" dirty="0" err="1">
                <a:sym typeface="Wingdings" panose="05000000000000000000" pitchFamily="2" charset="2"/>
              </a:rPr>
              <a:t>lGRBs</a:t>
            </a:r>
            <a:r>
              <a:rPr lang="en-GB" dirty="0">
                <a:sym typeface="Wingdings" panose="05000000000000000000" pitchFamily="2" charset="2"/>
              </a:rPr>
              <a:t>, after T = t</a:t>
            </a:r>
            <a:r>
              <a:rPr lang="en-GB" baseline="-25000" dirty="0">
                <a:sym typeface="Wingdings" panose="05000000000000000000" pitchFamily="2" charset="2"/>
              </a:rPr>
              <a:t>b</a:t>
            </a:r>
            <a:r>
              <a:rPr lang="en-GB" dirty="0">
                <a:sym typeface="Wingdings" panose="05000000000000000000" pitchFamily="2" charset="2"/>
              </a:rPr>
              <a:t>, uniform energy distribution for jet in the star</a:t>
            </a:r>
          </a:p>
          <a:p>
            <a:r>
              <a:rPr lang="en-GB" dirty="0">
                <a:sym typeface="Wingdings" panose="05000000000000000000" pitchFamily="2" charset="2"/>
              </a:rPr>
              <a:t>In </a:t>
            </a:r>
            <a:r>
              <a:rPr lang="en-GB" dirty="0" err="1">
                <a:sym typeface="Wingdings" panose="05000000000000000000" pitchFamily="2" charset="2"/>
              </a:rPr>
              <a:t>sGRBs</a:t>
            </a:r>
            <a:r>
              <a:rPr lang="en-GB" dirty="0">
                <a:sym typeface="Wingdings" panose="05000000000000000000" pitchFamily="2" charset="2"/>
              </a:rPr>
              <a:t>, less mixing  more energy in the core</a:t>
            </a:r>
          </a:p>
          <a:p>
            <a:endParaRPr lang="en-GB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ym typeface="Wingdings" panose="05000000000000000000" pitchFamily="2" charset="2"/>
              </a:rPr>
              <a:t>Prior to breakout, almost all injected energy  cocoon</a:t>
            </a:r>
          </a:p>
          <a:p>
            <a:r>
              <a:rPr lang="en-GB" dirty="0">
                <a:sym typeface="Wingdings" panose="05000000000000000000" pitchFamily="2" charset="2"/>
              </a:rPr>
              <a:t>After breakout, cocoon energy constant, injection in core &amp; JCI</a:t>
            </a:r>
          </a:p>
          <a:p>
            <a:endParaRPr lang="en-GB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>
                <a:sym typeface="Wingdings" panose="05000000000000000000" pitchFamily="2" charset="2"/>
              </a:rPr>
              <a:t>lGRBs</a:t>
            </a:r>
            <a:r>
              <a:rPr lang="en-GB" dirty="0">
                <a:sym typeface="Wingdings" panose="05000000000000000000" pitchFamily="2" charset="2"/>
              </a:rPr>
              <a:t>: more energy in the JCI of due to higher </a:t>
            </a:r>
            <a:r>
              <a:rPr lang="el-GR" dirty="0">
                <a:sym typeface="Wingdings" panose="05000000000000000000" pitchFamily="2" charset="2"/>
              </a:rPr>
              <a:t>λ</a:t>
            </a:r>
            <a:r>
              <a:rPr lang="en-GB" dirty="0">
                <a:sym typeface="Wingdings" panose="05000000000000000000" pitchFamily="2" charset="2"/>
              </a:rPr>
              <a:t>, larger JCI</a:t>
            </a:r>
          </a:p>
          <a:p>
            <a:endParaRPr lang="en-GB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ym typeface="Wingdings" panose="05000000000000000000" pitchFamily="2" charset="2"/>
              </a:rPr>
              <a:t>GRB distribution of E</a:t>
            </a:r>
            <a:r>
              <a:rPr lang="en-GB" baseline="-25000" dirty="0">
                <a:sym typeface="Wingdings" panose="05000000000000000000" pitchFamily="2" charset="2"/>
              </a:rPr>
              <a:t>iso</a:t>
            </a:r>
            <a:r>
              <a:rPr lang="en-GB" dirty="0">
                <a:sym typeface="Wingdings" panose="05000000000000000000" pitchFamily="2" charset="2"/>
              </a:rPr>
              <a:t> and velocity follow a power law after the core</a:t>
            </a:r>
          </a:p>
          <a:p>
            <a:endParaRPr lang="en-GB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ym typeface="Wingdings" panose="05000000000000000000" pitchFamily="2" charset="2"/>
              </a:rPr>
              <a:t>2D simulations of limited accuracy</a:t>
            </a:r>
          </a:p>
          <a:p>
            <a:endParaRPr lang="en-GB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ym typeface="Wingdings" panose="05000000000000000000" pitchFamily="2" charset="2"/>
              </a:rPr>
              <a:t>The presence of a magnetic field can stabilize the jet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325704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B8B5516D-3469-4A5A-8440-377B995A4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87375"/>
          </a:xfrm>
        </p:spPr>
        <p:txBody>
          <a:bodyPr>
            <a:normAutofit fontScale="90000"/>
          </a:bodyPr>
          <a:lstStyle/>
          <a:p>
            <a:r>
              <a:rPr lang="en-GB" b="1" dirty="0"/>
              <a:t>I- Introduction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8B88AA6C-DC83-4E60-B33A-16EE8F91CD50}"/>
              </a:ext>
            </a:extLst>
          </p:cNvPr>
          <p:cNvSpPr txBox="1"/>
          <p:nvPr/>
        </p:nvSpPr>
        <p:spPr>
          <a:xfrm>
            <a:off x="1535837" y="1784412"/>
            <a:ext cx="76614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2 sites control jet structure :</a:t>
            </a:r>
          </a:p>
          <a:p>
            <a:pPr marL="285750" indent="-285750">
              <a:buFontTx/>
              <a:buChar char="-"/>
            </a:pPr>
            <a:r>
              <a:rPr lang="en-GB" dirty="0"/>
              <a:t>Launching site (initial acceleration and collimation)</a:t>
            </a:r>
          </a:p>
          <a:p>
            <a:pPr marL="285750" indent="-285750">
              <a:buFontTx/>
              <a:buChar char="-"/>
            </a:pPr>
            <a:r>
              <a:rPr lang="en-GB" b="1" dirty="0"/>
              <a:t>Interaction with surrounding medium during propagation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9E8B6123-7D66-4720-BBDE-8322E319E7B6}"/>
              </a:ext>
            </a:extLst>
          </p:cNvPr>
          <p:cNvSpPr txBox="1"/>
          <p:nvPr/>
        </p:nvSpPr>
        <p:spPr>
          <a:xfrm>
            <a:off x="1535837" y="3063666"/>
            <a:ext cx="71287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3D hydrodynamical simulations :</a:t>
            </a:r>
          </a:p>
          <a:p>
            <a:r>
              <a:rPr lang="en-GB" dirty="0"/>
              <a:t>Turbulent mixing </a:t>
            </a:r>
            <a:r>
              <a:rPr lang="en-GB" dirty="0">
                <a:sym typeface="Wingdings" panose="05000000000000000000" pitchFamily="2" charset="2"/>
              </a:rPr>
              <a:t> symmetry breaking  Lateral energy dissipation </a:t>
            </a:r>
            <a:endParaRPr lang="en-GB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C8D1B57F-1265-4558-B5B2-899D62CB8855}"/>
              </a:ext>
            </a:extLst>
          </p:cNvPr>
          <p:cNvSpPr txBox="1"/>
          <p:nvPr/>
        </p:nvSpPr>
        <p:spPr>
          <a:xfrm>
            <a:off x="1535837" y="4065921"/>
            <a:ext cx="68446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Results:</a:t>
            </a:r>
          </a:p>
          <a:p>
            <a:pPr marL="285750" indent="-285750">
              <a:buFontTx/>
              <a:buChar char="-"/>
            </a:pPr>
            <a:r>
              <a:rPr lang="en-GB" dirty="0"/>
              <a:t>Direct correlation mixing/lateral structure</a:t>
            </a:r>
          </a:p>
          <a:p>
            <a:pPr marL="285750" indent="-285750">
              <a:buFontTx/>
              <a:buChar char="-"/>
            </a:pPr>
            <a:r>
              <a:rPr lang="en-GB" dirty="0"/>
              <a:t>Post-breakout structure with 3 components (jet, JCI, cocoon)</a:t>
            </a:r>
          </a:p>
        </p:txBody>
      </p:sp>
    </p:spTree>
    <p:extLst>
      <p:ext uri="{BB962C8B-B14F-4D97-AF65-F5344CB8AC3E}">
        <p14:creationId xmlns:p14="http://schemas.microsoft.com/office/powerpoint/2010/main" val="25902629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B69DDC0D-55A4-4FD5-A961-CB39280867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87375"/>
          </a:xfrm>
        </p:spPr>
        <p:txBody>
          <a:bodyPr>
            <a:normAutofit fontScale="90000"/>
          </a:bodyPr>
          <a:lstStyle/>
          <a:p>
            <a:r>
              <a:rPr lang="en-GB" b="1" dirty="0"/>
              <a:t>II- Models</a:t>
            </a:r>
          </a:p>
        </p:txBody>
      </p:sp>
      <p:pic>
        <p:nvPicPr>
          <p:cNvPr id="6" name="Image 5" descr="Une image contenant table&#10;&#10;Description générée automatiquement">
            <a:extLst>
              <a:ext uri="{FF2B5EF4-FFF2-40B4-BE49-F238E27FC236}">
                <a16:creationId xmlns:a16="http://schemas.microsoft.com/office/drawing/2014/main" id="{0BBB5818-F54E-4C3B-9562-BF34DD049A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211" y="1135181"/>
            <a:ext cx="11057578" cy="4587638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879F152D-D5FF-41C7-87FC-836E7F4414D4}"/>
              </a:ext>
            </a:extLst>
          </p:cNvPr>
          <p:cNvSpPr txBox="1"/>
          <p:nvPr/>
        </p:nvSpPr>
        <p:spPr>
          <a:xfrm>
            <a:off x="9870969" y="5779363"/>
            <a:ext cx="20073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</a:t>
            </a:r>
            <a:r>
              <a:rPr lang="en-GB" baseline="-25000" dirty="0"/>
              <a:t>d</a:t>
            </a:r>
            <a:r>
              <a:rPr lang="en-GB" dirty="0"/>
              <a:t> : Delay time</a:t>
            </a:r>
          </a:p>
          <a:p>
            <a:r>
              <a:rPr lang="en-GB" dirty="0"/>
              <a:t>t</a:t>
            </a:r>
            <a:r>
              <a:rPr lang="en-GB" baseline="-25000" dirty="0"/>
              <a:t>b</a:t>
            </a:r>
            <a:r>
              <a:rPr lang="en-GB" dirty="0"/>
              <a:t> : Breakout time</a:t>
            </a:r>
          </a:p>
          <a:p>
            <a:r>
              <a:rPr lang="en-GB" dirty="0" err="1"/>
              <a:t>t</a:t>
            </a:r>
            <a:r>
              <a:rPr lang="en-GB" baseline="-25000" dirty="0" err="1"/>
              <a:t>e</a:t>
            </a:r>
            <a:r>
              <a:rPr lang="en-GB" dirty="0"/>
              <a:t> : Ejection time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A8CDC26F-1F25-4A52-8337-C5974CDB7574}"/>
                  </a:ext>
                </a:extLst>
              </p:cNvPr>
              <p:cNvSpPr txBox="1"/>
              <p:nvPr/>
            </p:nvSpPr>
            <p:spPr>
              <a:xfrm>
                <a:off x="4261281" y="5896096"/>
                <a:ext cx="3465372" cy="84067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∞,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fr-FR" b="0" i="0" smtClean="0"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d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∞,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Sup>
                            <m:sSubSup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fr-FR" b="0" i="0" smtClean="0"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rad>
                    </m:oMath>
                  </m:oMathPara>
                </a14:m>
                <a:endParaRPr lang="fr-FR" b="0" dirty="0"/>
              </a:p>
              <a:p>
                <a:endParaRPr lang="en-GB" dirty="0"/>
              </a:p>
            </p:txBody>
          </p:sp>
        </mc:Choice>
        <mc:Fallback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A8CDC26F-1F25-4A52-8337-C5974CDB75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1281" y="5896096"/>
                <a:ext cx="3465372" cy="84067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14616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396B3E7E-61D7-4AEF-9E38-269EB7E7F1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87375"/>
          </a:xfrm>
        </p:spPr>
        <p:txBody>
          <a:bodyPr>
            <a:noAutofit/>
          </a:bodyPr>
          <a:lstStyle/>
          <a:p>
            <a:r>
              <a:rPr lang="en-GB" sz="3200" b="1" dirty="0"/>
              <a:t>III- Jet structure inside a dense medium : evolution &amp; mixing</a:t>
            </a:r>
          </a:p>
        </p:txBody>
      </p:sp>
      <p:pic>
        <p:nvPicPr>
          <p:cNvPr id="6" name="Image 5" descr="Une image contenant texte, moniteur, lumière&#10;&#10;Description générée automatiquement">
            <a:extLst>
              <a:ext uri="{FF2B5EF4-FFF2-40B4-BE49-F238E27FC236}">
                <a16:creationId xmlns:a16="http://schemas.microsoft.com/office/drawing/2014/main" id="{EC6F3574-5863-455C-9920-A320FC04CD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482707"/>
            <a:ext cx="5645967" cy="3817262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A79DF17B-CEF7-4A73-A43C-FB2AD764542E}"/>
              </a:ext>
            </a:extLst>
          </p:cNvPr>
          <p:cNvSpPr txBox="1"/>
          <p:nvPr/>
        </p:nvSpPr>
        <p:spPr>
          <a:xfrm>
            <a:off x="7297445" y="2443545"/>
            <a:ext cx="227268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4 regions :</a:t>
            </a:r>
          </a:p>
          <a:p>
            <a:pPr marL="285750" indent="-285750">
              <a:buFontTx/>
              <a:buChar char="-"/>
            </a:pPr>
            <a:r>
              <a:rPr lang="en-GB" dirty="0"/>
              <a:t>Jet</a:t>
            </a:r>
          </a:p>
          <a:p>
            <a:pPr marL="285750" indent="-285750">
              <a:buFontTx/>
              <a:buChar char="-"/>
            </a:pPr>
            <a:r>
              <a:rPr lang="en-GB" dirty="0"/>
              <a:t>Jet head</a:t>
            </a:r>
          </a:p>
          <a:p>
            <a:pPr marL="285750" indent="-285750">
              <a:buFontTx/>
              <a:buChar char="-"/>
            </a:pPr>
            <a:r>
              <a:rPr lang="en-GB" dirty="0"/>
              <a:t>Inner cocoon</a:t>
            </a:r>
          </a:p>
          <a:p>
            <a:pPr marL="285750" indent="-285750">
              <a:buFontTx/>
              <a:buChar char="-"/>
            </a:pPr>
            <a:r>
              <a:rPr lang="en-GB" dirty="0"/>
              <a:t>Outer cocoon</a:t>
            </a:r>
          </a:p>
        </p:txBody>
      </p:sp>
    </p:spTree>
    <p:extLst>
      <p:ext uri="{BB962C8B-B14F-4D97-AF65-F5344CB8AC3E}">
        <p14:creationId xmlns:p14="http://schemas.microsoft.com/office/powerpoint/2010/main" val="16879716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396B3E7E-61D7-4AEF-9E38-269EB7E7F1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87375"/>
          </a:xfrm>
        </p:spPr>
        <p:txBody>
          <a:bodyPr>
            <a:noAutofit/>
          </a:bodyPr>
          <a:lstStyle/>
          <a:p>
            <a:r>
              <a:rPr lang="en-GB" sz="3200" b="1" dirty="0"/>
              <a:t>III- Jet structure inside a dense medium : evolution &amp; mixing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39156676-0447-41F2-850E-48EBF6934B2A}"/>
              </a:ext>
            </a:extLst>
          </p:cNvPr>
          <p:cNvSpPr txBox="1"/>
          <p:nvPr/>
        </p:nvSpPr>
        <p:spPr>
          <a:xfrm>
            <a:off x="2238882" y="1397216"/>
            <a:ext cx="26685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Rayleigh-Taylor instability :</a:t>
            </a:r>
          </a:p>
        </p:txBody>
      </p:sp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3B1F073A-F735-416B-9232-3B26D4D2FC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214" y="1925514"/>
            <a:ext cx="6283911" cy="1826031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9B40F1CB-316D-47C6-8443-B93291846993}"/>
              </a:ext>
            </a:extLst>
          </p:cNvPr>
          <p:cNvSpPr txBox="1"/>
          <p:nvPr/>
        </p:nvSpPr>
        <p:spPr>
          <a:xfrm>
            <a:off x="2673055" y="3777394"/>
            <a:ext cx="1800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Schwarzkopf+15</a:t>
            </a:r>
          </a:p>
        </p:txBody>
      </p:sp>
      <p:pic>
        <p:nvPicPr>
          <p:cNvPr id="10" name="Image 9" descr="Une image contenant bombe à hydrogène, sombre, trouble&#10;&#10;Description générée automatiquement">
            <a:extLst>
              <a:ext uri="{FF2B5EF4-FFF2-40B4-BE49-F238E27FC236}">
                <a16:creationId xmlns:a16="http://schemas.microsoft.com/office/drawing/2014/main" id="{D5B11143-B8BC-497E-90E9-964DAC1ECA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1529" y="1581882"/>
            <a:ext cx="2946996" cy="2195512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00B38C6A-4EF7-434C-83CE-DFC0F9F72173}"/>
              </a:ext>
            </a:extLst>
          </p:cNvPr>
          <p:cNvSpPr txBox="1"/>
          <p:nvPr/>
        </p:nvSpPr>
        <p:spPr>
          <a:xfrm>
            <a:off x="8534400" y="3777394"/>
            <a:ext cx="2219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Nuclear mushroom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75F97801-5D49-4E09-8928-F7DB8D60BF2D}"/>
              </a:ext>
            </a:extLst>
          </p:cNvPr>
          <p:cNvSpPr txBox="1"/>
          <p:nvPr/>
        </p:nvSpPr>
        <p:spPr>
          <a:xfrm>
            <a:off x="4678855" y="5276117"/>
            <a:ext cx="2255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2D cut of the jet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FAF6B61C-5720-40E5-99A6-D0479BBF880C}"/>
              </a:ext>
            </a:extLst>
          </p:cNvPr>
          <p:cNvSpPr txBox="1"/>
          <p:nvPr/>
        </p:nvSpPr>
        <p:spPr>
          <a:xfrm>
            <a:off x="8592428" y="4509423"/>
            <a:ext cx="2103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Instability growth if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11B82FCC-995C-4160-9B24-28A81CA720AB}"/>
                  </a:ext>
                </a:extLst>
              </p:cNvPr>
              <p:cNvSpPr txBox="1"/>
              <p:nvPr/>
            </p:nvSpPr>
            <p:spPr>
              <a:xfrm>
                <a:off x="8734138" y="4921941"/>
                <a:ext cx="1695657" cy="6390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e>
                      </m:acc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fr-FR" b="0" i="0" smtClean="0"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fr-FR" b="0" i="0" smtClean="0"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  <m:sup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&gt;1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11B82FCC-995C-4160-9B24-28A81CA720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4138" y="4921941"/>
                <a:ext cx="1695657" cy="63902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Image 16" descr="Une image contenant texte, capture d’écran&#10;&#10;Description générée automatiquement">
            <a:extLst>
              <a:ext uri="{FF2B5EF4-FFF2-40B4-BE49-F238E27FC236}">
                <a16:creationId xmlns:a16="http://schemas.microsoft.com/office/drawing/2014/main" id="{82C69DCD-5950-470F-86E2-DB46911CAEB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5" t="6999" r="28711" b="68594"/>
          <a:stretch/>
        </p:blipFill>
        <p:spPr>
          <a:xfrm>
            <a:off x="2585047" y="4445915"/>
            <a:ext cx="1888233" cy="1918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8378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396B3E7E-61D7-4AEF-9E38-269EB7E7F1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87375"/>
          </a:xfrm>
        </p:spPr>
        <p:txBody>
          <a:bodyPr>
            <a:noAutofit/>
          </a:bodyPr>
          <a:lstStyle/>
          <a:p>
            <a:r>
              <a:rPr lang="en-GB" sz="3200" b="1" dirty="0"/>
              <a:t>III- Jet structure inside a dense medium : evolution &amp; mixing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39156676-0447-41F2-850E-48EBF6934B2A}"/>
              </a:ext>
            </a:extLst>
          </p:cNvPr>
          <p:cNvSpPr txBox="1"/>
          <p:nvPr/>
        </p:nvSpPr>
        <p:spPr>
          <a:xfrm>
            <a:off x="2238882" y="1397216"/>
            <a:ext cx="26685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Rayleigh-Taylor instability :</a:t>
            </a:r>
          </a:p>
        </p:txBody>
      </p:sp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3B1F073A-F735-416B-9232-3B26D4D2FC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214" y="1925514"/>
            <a:ext cx="6283911" cy="1826031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9B40F1CB-316D-47C6-8443-B93291846993}"/>
              </a:ext>
            </a:extLst>
          </p:cNvPr>
          <p:cNvSpPr txBox="1"/>
          <p:nvPr/>
        </p:nvSpPr>
        <p:spPr>
          <a:xfrm>
            <a:off x="2673055" y="3777394"/>
            <a:ext cx="1800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Schwarzkopf+15</a:t>
            </a:r>
          </a:p>
        </p:txBody>
      </p:sp>
      <p:pic>
        <p:nvPicPr>
          <p:cNvPr id="10" name="Image 9" descr="Une image contenant bombe à hydrogène, sombre, trouble&#10;&#10;Description générée automatiquement">
            <a:extLst>
              <a:ext uri="{FF2B5EF4-FFF2-40B4-BE49-F238E27FC236}">
                <a16:creationId xmlns:a16="http://schemas.microsoft.com/office/drawing/2014/main" id="{D5B11143-B8BC-497E-90E9-964DAC1ECA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1529" y="1581882"/>
            <a:ext cx="2946996" cy="2195512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00B38C6A-4EF7-434C-83CE-DFC0F9F72173}"/>
              </a:ext>
            </a:extLst>
          </p:cNvPr>
          <p:cNvSpPr txBox="1"/>
          <p:nvPr/>
        </p:nvSpPr>
        <p:spPr>
          <a:xfrm>
            <a:off x="8534400" y="3777394"/>
            <a:ext cx="2219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Nuclear mushroom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75F97801-5D49-4E09-8928-F7DB8D60BF2D}"/>
              </a:ext>
            </a:extLst>
          </p:cNvPr>
          <p:cNvSpPr txBox="1"/>
          <p:nvPr/>
        </p:nvSpPr>
        <p:spPr>
          <a:xfrm>
            <a:off x="4678855" y="5276117"/>
            <a:ext cx="2255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2D cut of the jet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3C32B489-B0B0-407D-953D-FEA7C5288DB8}"/>
              </a:ext>
            </a:extLst>
          </p:cNvPr>
          <p:cNvSpPr txBox="1"/>
          <p:nvPr/>
        </p:nvSpPr>
        <p:spPr>
          <a:xfrm>
            <a:off x="7806729" y="4573954"/>
            <a:ext cx="29469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800" b="0" i="0" u="none" strike="noStrike" baseline="0" dirty="0" err="1">
                <a:latin typeface="NimbusRomNo9L-Regu"/>
              </a:rPr>
              <a:t>Richmeyer-Meshkov</a:t>
            </a:r>
            <a:r>
              <a:rPr lang="en-GB" sz="1800" b="0" i="0" u="none" strike="noStrike" baseline="0" dirty="0">
                <a:latin typeface="NimbusRomNo9L-Regu"/>
              </a:rPr>
              <a:t> instability accelerates fingers growth</a:t>
            </a:r>
            <a:endParaRPr lang="en-GB" dirty="0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98AFA0AE-C398-48D7-95E3-AEC4CC3ED83E}"/>
              </a:ext>
            </a:extLst>
          </p:cNvPr>
          <p:cNvSpPr txBox="1"/>
          <p:nvPr/>
        </p:nvSpPr>
        <p:spPr>
          <a:xfrm>
            <a:off x="7953015" y="5695907"/>
            <a:ext cx="26544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Relativistic Kevin-</a:t>
            </a:r>
            <a:r>
              <a:rPr lang="en-GB" dirty="0" err="1"/>
              <a:t>Helmoltz</a:t>
            </a:r>
            <a:r>
              <a:rPr lang="en-GB" dirty="0"/>
              <a:t> instability too slow</a:t>
            </a:r>
          </a:p>
        </p:txBody>
      </p:sp>
      <p:pic>
        <p:nvPicPr>
          <p:cNvPr id="18" name="Image 17" descr="Une image contenant texte, capture d’écran&#10;&#10;Description générée automatiquement">
            <a:extLst>
              <a:ext uri="{FF2B5EF4-FFF2-40B4-BE49-F238E27FC236}">
                <a16:creationId xmlns:a16="http://schemas.microsoft.com/office/drawing/2014/main" id="{78DAC4FE-2039-4FA7-82F9-90B1E08566B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5" t="6999" r="28711" b="68594"/>
          <a:stretch/>
        </p:blipFill>
        <p:spPr>
          <a:xfrm>
            <a:off x="2585047" y="4445915"/>
            <a:ext cx="1888233" cy="1918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8577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396B3E7E-61D7-4AEF-9E38-269EB7E7F1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87375"/>
          </a:xfrm>
        </p:spPr>
        <p:txBody>
          <a:bodyPr>
            <a:noAutofit/>
          </a:bodyPr>
          <a:lstStyle/>
          <a:p>
            <a:r>
              <a:rPr lang="en-GB" sz="3200" b="1" dirty="0"/>
              <a:t>III- Jet structure inside a dense medium : evolution &amp; mixing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1E65D5B0-592E-4EF7-A1E4-A2415845A1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3256" y="952500"/>
            <a:ext cx="6925487" cy="5901909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1A67301C-6826-42F2-818C-53075594CFB7}"/>
              </a:ext>
            </a:extLst>
          </p:cNvPr>
          <p:cNvSpPr txBox="1"/>
          <p:nvPr/>
        </p:nvSpPr>
        <p:spPr>
          <a:xfrm>
            <a:off x="252006" y="2133600"/>
            <a:ext cx="1738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Enthalpy density</a:t>
            </a:r>
          </a:p>
        </p:txBody>
      </p: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C230F816-2F10-457D-A8E0-661404CAAACE}"/>
              </a:ext>
            </a:extLst>
          </p:cNvPr>
          <p:cNvCxnSpPr>
            <a:stCxn id="5" idx="3"/>
          </p:cNvCxnSpPr>
          <p:nvPr/>
        </p:nvCxnSpPr>
        <p:spPr>
          <a:xfrm flipV="1">
            <a:off x="1990725" y="1771650"/>
            <a:ext cx="642531" cy="5466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2CE90047-8041-447F-94B0-39CA0272462D}"/>
              </a:ext>
            </a:extLst>
          </p:cNvPr>
          <p:cNvCxnSpPr>
            <a:stCxn id="5" idx="3"/>
          </p:cNvCxnSpPr>
          <p:nvPr/>
        </p:nvCxnSpPr>
        <p:spPr>
          <a:xfrm>
            <a:off x="1990725" y="2318266"/>
            <a:ext cx="642531" cy="5847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ZoneTexte 11">
            <a:extLst>
              <a:ext uri="{FF2B5EF4-FFF2-40B4-BE49-F238E27FC236}">
                <a16:creationId xmlns:a16="http://schemas.microsoft.com/office/drawing/2014/main" id="{4ED0A042-75B8-4DBB-9A1C-527BF5A3F4AC}"/>
              </a:ext>
            </a:extLst>
          </p:cNvPr>
          <p:cNvSpPr txBox="1"/>
          <p:nvPr/>
        </p:nvSpPr>
        <p:spPr>
          <a:xfrm>
            <a:off x="186450" y="3544107"/>
            <a:ext cx="24468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Terminal proper velocity</a:t>
            </a:r>
          </a:p>
          <a:p>
            <a:r>
              <a:rPr lang="en-GB" dirty="0"/>
              <a:t>(no further mixing)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74544EBC-7032-4BF4-9CDD-E560438C3C51}"/>
              </a:ext>
            </a:extLst>
          </p:cNvPr>
          <p:cNvSpPr txBox="1"/>
          <p:nvPr/>
        </p:nvSpPr>
        <p:spPr>
          <a:xfrm>
            <a:off x="186450" y="5199258"/>
            <a:ext cx="26100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Total energy distribution (excluding rest mass)</a:t>
            </a:r>
          </a:p>
        </p:txBody>
      </p:sp>
    </p:spTree>
    <p:extLst>
      <p:ext uri="{BB962C8B-B14F-4D97-AF65-F5344CB8AC3E}">
        <p14:creationId xmlns:p14="http://schemas.microsoft.com/office/powerpoint/2010/main" val="2778070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E8203962-2056-4D50-A878-407EC0BF40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87375"/>
          </a:xfrm>
        </p:spPr>
        <p:txBody>
          <a:bodyPr>
            <a:noAutofit/>
          </a:bodyPr>
          <a:lstStyle/>
          <a:p>
            <a:r>
              <a:rPr lang="en-GB" sz="3200" b="1" dirty="0"/>
              <a:t>III- Jet structure inside a dense medium : evolution &amp; mixing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29DB8425-D907-4BED-8CA8-4CB12D827F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2751" y="1257327"/>
            <a:ext cx="7446497" cy="2171673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CBF44419-5E1C-4884-AA84-18E0F1AEA3C4}"/>
              </a:ext>
            </a:extLst>
          </p:cNvPr>
          <p:cNvSpPr txBox="1"/>
          <p:nvPr/>
        </p:nvSpPr>
        <p:spPr>
          <a:xfrm>
            <a:off x="3906542" y="3428999"/>
            <a:ext cx="4378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Intense mixing </a:t>
            </a:r>
            <a:r>
              <a:rPr lang="en-GB" dirty="0">
                <a:sym typeface="Wingdings" panose="05000000000000000000" pitchFamily="2" charset="2"/>
              </a:rPr>
              <a:t> flatter energy distribution</a:t>
            </a:r>
            <a:endParaRPr lang="en-GB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72603C1C-335F-4CAE-9523-1994B3FB9794}"/>
              </a:ext>
            </a:extLst>
          </p:cNvPr>
          <p:cNvSpPr txBox="1"/>
          <p:nvPr/>
        </p:nvSpPr>
        <p:spPr>
          <a:xfrm>
            <a:off x="1566169" y="4341181"/>
            <a:ext cx="318560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More mixing ?</a:t>
            </a:r>
          </a:p>
          <a:p>
            <a:pPr marL="285750" indent="-285750">
              <a:buFontTx/>
              <a:buChar char="-"/>
            </a:pPr>
            <a:r>
              <a:rPr lang="en-GB" dirty="0"/>
              <a:t>Larger jet opening angle</a:t>
            </a:r>
          </a:p>
          <a:p>
            <a:pPr marL="285750" indent="-285750">
              <a:buFontTx/>
              <a:buChar char="-"/>
            </a:pPr>
            <a:r>
              <a:rPr lang="en-GB" dirty="0"/>
              <a:t>Higher jet specific enthalpy</a:t>
            </a:r>
          </a:p>
          <a:p>
            <a:pPr marL="285750" indent="-285750">
              <a:buFontTx/>
              <a:buChar char="-"/>
            </a:pPr>
            <a:r>
              <a:rPr lang="en-GB" dirty="0"/>
              <a:t>Lower jet luminosity</a:t>
            </a:r>
          </a:p>
          <a:p>
            <a:pPr marL="285750" indent="-285750">
              <a:buFontTx/>
              <a:buChar char="-"/>
            </a:pPr>
            <a:r>
              <a:rPr lang="en-GB" dirty="0"/>
              <a:t>Higher medium density</a:t>
            </a:r>
          </a:p>
        </p:txBody>
      </p: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4FCF2749-1F91-46A3-9F0C-DC9A571040FE}"/>
              </a:ext>
            </a:extLst>
          </p:cNvPr>
          <p:cNvCxnSpPr>
            <a:cxnSpLocks/>
            <a:stCxn id="8" idx="3"/>
            <a:endCxn id="12" idx="1"/>
          </p:cNvCxnSpPr>
          <p:nvPr/>
        </p:nvCxnSpPr>
        <p:spPr>
          <a:xfrm>
            <a:off x="4751773" y="5079845"/>
            <a:ext cx="1976023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ZoneTexte 11">
            <a:extLst>
              <a:ext uri="{FF2B5EF4-FFF2-40B4-BE49-F238E27FC236}">
                <a16:creationId xmlns:a16="http://schemas.microsoft.com/office/drawing/2014/main" id="{2E6F24E6-9923-40AC-A24B-91202B264DD9}"/>
              </a:ext>
            </a:extLst>
          </p:cNvPr>
          <p:cNvSpPr txBox="1"/>
          <p:nvPr/>
        </p:nvSpPr>
        <p:spPr>
          <a:xfrm>
            <a:off x="6727796" y="4895179"/>
            <a:ext cx="23370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sGRBs</a:t>
            </a:r>
            <a:r>
              <a:rPr lang="en-GB" dirty="0"/>
              <a:t> have stabler jets</a:t>
            </a:r>
          </a:p>
        </p:txBody>
      </p:sp>
    </p:spTree>
    <p:extLst>
      <p:ext uri="{BB962C8B-B14F-4D97-AF65-F5344CB8AC3E}">
        <p14:creationId xmlns:p14="http://schemas.microsoft.com/office/powerpoint/2010/main" val="2312237348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296</TotalTime>
  <Words>1094</Words>
  <Application>Microsoft Office PowerPoint</Application>
  <PresentationFormat>Grand écran</PresentationFormat>
  <Paragraphs>199</Paragraphs>
  <Slides>25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25</vt:i4>
      </vt:variant>
    </vt:vector>
  </HeadingPairs>
  <TitlesOfParts>
    <vt:vector size="32" baseType="lpstr">
      <vt:lpstr>NimbusRomNo9L-Regu</vt:lpstr>
      <vt:lpstr>Arial</vt:lpstr>
      <vt:lpstr>Calibri</vt:lpstr>
      <vt:lpstr>Calibri Light</vt:lpstr>
      <vt:lpstr>Cambria Math</vt:lpstr>
      <vt:lpstr>Wingdings</vt:lpstr>
      <vt:lpstr>Thème Office</vt:lpstr>
      <vt:lpstr>High-energy Journal Club</vt:lpstr>
      <vt:lpstr>I- Introduction</vt:lpstr>
      <vt:lpstr>I- Introduction</vt:lpstr>
      <vt:lpstr>II- Models</vt:lpstr>
      <vt:lpstr>III- Jet structure inside a dense medium : evolution &amp; mixing</vt:lpstr>
      <vt:lpstr>III- Jet structure inside a dense medium : evolution &amp; mixing</vt:lpstr>
      <vt:lpstr>III- Jet structure inside a dense medium : evolution &amp; mixing</vt:lpstr>
      <vt:lpstr>III- Jet structure inside a dense medium : evolution &amp; mixing</vt:lpstr>
      <vt:lpstr>III- Jet structure inside a dense medium : evolution &amp; mixing</vt:lpstr>
      <vt:lpstr>IV- The post-breakout structure</vt:lpstr>
      <vt:lpstr>IV- The post-breakout structure (lGRBs)</vt:lpstr>
      <vt:lpstr>IV- The post-breakout structure (lGRBs)</vt:lpstr>
      <vt:lpstr>IV- The post-breakout structure (lGRBs)</vt:lpstr>
      <vt:lpstr>IV- The post-breakout structure (lGRBs)</vt:lpstr>
      <vt:lpstr>IV- The post-breakout structure (lGRBs)</vt:lpstr>
      <vt:lpstr>IV- The post-breakout structure (lGRBs)</vt:lpstr>
      <vt:lpstr>IV- The post-breakout structure (lGRBs)</vt:lpstr>
      <vt:lpstr>IV- The post-breakout structure (lGRBs)</vt:lpstr>
      <vt:lpstr>IV- The post-breakout structure (sGRBs)</vt:lpstr>
      <vt:lpstr>IV- The post-breakout structure (sGRBs)</vt:lpstr>
      <vt:lpstr>IV- The low-luminosity sGRBs problem</vt:lpstr>
      <vt:lpstr>IV- Gaussian or power-law angular profile ?</vt:lpstr>
      <vt:lpstr>IV- 2D vs. 3D</vt:lpstr>
      <vt:lpstr>V- Emission</vt:lpstr>
      <vt:lpstr>VI- 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High-energy Journal Club</dc:title>
  <dc:creator>Clément Pellouin X2016</dc:creator>
  <cp:lastModifiedBy>Clément Pellouin X2016</cp:lastModifiedBy>
  <cp:revision>55</cp:revision>
  <dcterms:created xsi:type="dcterms:W3CDTF">2020-12-14T07:45:43Z</dcterms:created>
  <dcterms:modified xsi:type="dcterms:W3CDTF">2020-12-14T12:42:17Z</dcterms:modified>
</cp:coreProperties>
</file>